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25"/>
  </p:handoutMasterIdLst>
  <p:sldIdLst>
    <p:sldId id="266" r:id="rId2"/>
    <p:sldId id="269" r:id="rId3"/>
    <p:sldId id="270" r:id="rId4"/>
    <p:sldId id="284" r:id="rId5"/>
    <p:sldId id="279" r:id="rId6"/>
    <p:sldId id="286" r:id="rId7"/>
    <p:sldId id="281" r:id="rId8"/>
    <p:sldId id="268" r:id="rId9"/>
    <p:sldId id="282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301" r:id="rId19"/>
    <p:sldId id="295" r:id="rId20"/>
    <p:sldId id="296" r:id="rId21"/>
    <p:sldId id="297" r:id="rId22"/>
    <p:sldId id="298" r:id="rId23"/>
    <p:sldId id="299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4CD"/>
    <a:srgbClr val="951B81"/>
    <a:srgbClr val="B560A7"/>
    <a:srgbClr val="FAD399"/>
    <a:srgbClr val="F39200"/>
    <a:srgbClr val="F7B34D"/>
    <a:srgbClr val="D5E6A5"/>
    <a:srgbClr val="95C11F"/>
    <a:srgbClr val="B5D463"/>
    <a:srgbClr val="99D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>
      <p:cViewPr>
        <p:scale>
          <a:sx n="100" d="100"/>
          <a:sy n="100" d="100"/>
        </p:scale>
        <p:origin x="-2124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7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CD8223BB-F95E-4CAC-82FB-7F46879A55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15DBAC2-B06B-4BC7-9B95-1064344CF9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0303E55-4DCF-493C-8C33-6B26700136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58ABA-449E-4941-A4DB-9A80AD6BD1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273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TYTULOWY_NIEBI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CF34801-1600-437F-958D-626FC3C82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xmlns="" id="{7CE0D0D0-844E-4331-8E80-DF30B9CDBC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465" y="2881005"/>
            <a:ext cx="7886700" cy="2214697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  <a:latin typeface="Myriad"/>
              </a:defRPr>
            </a:lvl1pPr>
            <a:lvl2pPr algn="ctr">
              <a:defRPr sz="4800" b="0">
                <a:solidFill>
                  <a:schemeClr val="bg1"/>
                </a:solidFill>
                <a:latin typeface="Myriad"/>
              </a:defRPr>
            </a:lvl2pPr>
          </a:lstStyle>
          <a:p>
            <a:pPr lvl="0"/>
            <a:r>
              <a:rPr lang="pl-PL" dirty="0"/>
              <a:t>Edytuj style wzorca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AE5ABEEE-8078-4634-A110-0548B0EDA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464" y="4280450"/>
            <a:ext cx="7886701" cy="598487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bg1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53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_OS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obrazu 5">
            <a:extLst>
              <a:ext uri="{FF2B5EF4-FFF2-40B4-BE49-F238E27FC236}">
                <a16:creationId xmlns:a16="http://schemas.microsoft.com/office/drawing/2014/main" xmlns="" id="{0AF525D8-84EF-46B2-8381-F3B469A4B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515" y="2911802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3" name="Symbol zastępczy obrazu 5">
            <a:extLst>
              <a:ext uri="{FF2B5EF4-FFF2-40B4-BE49-F238E27FC236}">
                <a16:creationId xmlns:a16="http://schemas.microsoft.com/office/drawing/2014/main" xmlns="" id="{B5526D64-6D98-40B3-AE81-FC5F931134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5515" y="4566794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obrazu 5">
            <a:extLst>
              <a:ext uri="{FF2B5EF4-FFF2-40B4-BE49-F238E27FC236}">
                <a16:creationId xmlns:a16="http://schemas.microsoft.com/office/drawing/2014/main" xmlns="" id="{72D1F54B-E20B-4AFD-8EBE-FF9D81CCFC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38787" y="2911802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5" name="Symbol zastępczy obrazu 5">
            <a:extLst>
              <a:ext uri="{FF2B5EF4-FFF2-40B4-BE49-F238E27FC236}">
                <a16:creationId xmlns:a16="http://schemas.microsoft.com/office/drawing/2014/main" xmlns="" id="{9971577E-5775-41CF-9518-D2ED54AAEF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38787" y="4566794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6" name="Symbol zastępczy obrazu 5">
            <a:extLst>
              <a:ext uri="{FF2B5EF4-FFF2-40B4-BE49-F238E27FC236}">
                <a16:creationId xmlns:a16="http://schemas.microsoft.com/office/drawing/2014/main" xmlns="" id="{B34BDA91-B4AD-4E92-87B3-3DC1689FD3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32059" y="2911802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7" name="Symbol zastępczy obrazu 5">
            <a:extLst>
              <a:ext uri="{FF2B5EF4-FFF2-40B4-BE49-F238E27FC236}">
                <a16:creationId xmlns:a16="http://schemas.microsoft.com/office/drawing/2014/main" xmlns="" id="{5D060137-978D-474C-AFB0-503675ABC9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32059" y="4566794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50" name="Symbol zastępczy obrazu 5">
            <a:extLst>
              <a:ext uri="{FF2B5EF4-FFF2-40B4-BE49-F238E27FC236}">
                <a16:creationId xmlns:a16="http://schemas.microsoft.com/office/drawing/2014/main" xmlns="" id="{A26EF8CA-C681-4610-9744-3BADB57EDD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25331" y="2911802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51" name="Symbol zastępczy obrazu 5">
            <a:extLst>
              <a:ext uri="{FF2B5EF4-FFF2-40B4-BE49-F238E27FC236}">
                <a16:creationId xmlns:a16="http://schemas.microsoft.com/office/drawing/2014/main" xmlns="" id="{B208BB69-EC18-4074-A39F-28DD90A117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25331" y="4566794"/>
            <a:ext cx="1671388" cy="140222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C0D97F8D-0291-49E5-B166-732F630A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tekstu 9">
            <a:extLst>
              <a:ext uri="{FF2B5EF4-FFF2-40B4-BE49-F238E27FC236}">
                <a16:creationId xmlns:a16="http://schemas.microsoft.com/office/drawing/2014/main" xmlns="" id="{5BC70A46-E0D2-4995-A62B-62D204DF6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63D003C-8B39-4C45-BFCE-690950BDE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wykresu 9">
            <a:extLst>
              <a:ext uri="{FF2B5EF4-FFF2-40B4-BE49-F238E27FC236}">
                <a16:creationId xmlns:a16="http://schemas.microsoft.com/office/drawing/2014/main" xmlns="" id="{19FA2CE9-8532-4173-A7DE-D059806F019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254" y="2911802"/>
            <a:ext cx="2520828" cy="304890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9">
            <a:extLst>
              <a:ext uri="{FF2B5EF4-FFF2-40B4-BE49-F238E27FC236}">
                <a16:creationId xmlns:a16="http://schemas.microsoft.com/office/drawing/2014/main" xmlns="" id="{E5F11F6A-8684-4121-8155-7C5069DB6F1E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3033653" y="2911802"/>
            <a:ext cx="2520828" cy="30489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4" name="Symbol zastępczy wykresu 9">
            <a:extLst>
              <a:ext uri="{FF2B5EF4-FFF2-40B4-BE49-F238E27FC236}">
                <a16:creationId xmlns:a16="http://schemas.microsoft.com/office/drawing/2014/main" xmlns="" id="{F7D6182F-BFB2-46E4-9390-12AB23F7FC4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725053" y="2911802"/>
            <a:ext cx="2520828" cy="30489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xmlns="" id="{14E874E8-87ED-4AB2-8F5A-641C7A29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6" name="Symbol zastępczy tekstu 9">
            <a:extLst>
              <a:ext uri="{FF2B5EF4-FFF2-40B4-BE49-F238E27FC236}">
                <a16:creationId xmlns:a16="http://schemas.microsoft.com/office/drawing/2014/main" xmlns="" id="{FBF32171-785A-490C-89C2-5DCFC9A0D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5510DBF-7CE7-4DE0-9EB7-2CE6877CA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7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abeli 14">
            <a:extLst>
              <a:ext uri="{FF2B5EF4-FFF2-40B4-BE49-F238E27FC236}">
                <a16:creationId xmlns:a16="http://schemas.microsoft.com/office/drawing/2014/main" xmlns="" id="{98CFD15C-D719-4647-A113-B3529D320F78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41781" y="2911801"/>
            <a:ext cx="8303454" cy="30489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7C7864A-3FFB-4A6B-B503-23D57038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xmlns="" id="{725890C8-074A-4DC9-A0AF-EBE2F243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B2F66CF-92A7-4667-A62B-2322AF1E3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89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BBFCC0-D41F-44FB-9939-EEDCE247603F}" type="datetimeFigureOut">
              <a:rPr lang="pl-PL" smtClean="0"/>
              <a:t>04.03.2019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97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TYTULOWY_NIEBI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xmlns="" id="{7CE0D0D0-844E-4331-8E80-DF30B9CDBC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465" y="2881005"/>
            <a:ext cx="7886700" cy="2214697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rgbClr val="951B81"/>
                </a:solidFill>
                <a:latin typeface="Myriad"/>
              </a:defRPr>
            </a:lvl1pPr>
            <a:lvl2pPr algn="ctr">
              <a:defRPr sz="4800" b="0">
                <a:solidFill>
                  <a:schemeClr val="bg1"/>
                </a:solidFill>
                <a:latin typeface="Myriad"/>
              </a:defRPr>
            </a:lvl2pPr>
          </a:lstStyle>
          <a:p>
            <a:pPr lvl="0"/>
            <a:r>
              <a:rPr lang="pl-PL" dirty="0"/>
              <a:t>Edytuj style wzorca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AE5ABEEE-8078-4634-A110-0548B0EDA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464" y="4280450"/>
            <a:ext cx="7886701" cy="598487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707477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00C832E-4950-4BC3-BF67-C277B6999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_TRES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xmlns="" id="{B0702A44-D91B-41B0-88E1-5998C1C3C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98BE3782-1152-4EEE-889B-DC5E4FFDE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781" y="2569948"/>
            <a:ext cx="3311583" cy="3490045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400" b="1">
                <a:solidFill>
                  <a:srgbClr val="707477"/>
                </a:solidFill>
                <a:latin typeface="Myriad"/>
                <a:cs typeface="Arial" panose="020B0604020202020204" pitchFamily="34" charset="0"/>
              </a:defRPr>
            </a:lvl1pPr>
            <a:lvl2pPr>
              <a:defRPr sz="1600" b="0">
                <a:solidFill>
                  <a:srgbClr val="707477"/>
                </a:solidFill>
                <a:latin typeface="Myriad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FE0E4FB-C81F-471C-91FB-7908F4AA1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6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TEKSTOW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xmlns="" id="{43DCC365-3C5D-4B7C-93A7-1FDD4B254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781" y="3729588"/>
            <a:ext cx="8303455" cy="2031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707477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A31710-1820-4654-BACA-4067824E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7426E9-A661-4752-85B5-5AED92283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82" y="3026813"/>
            <a:ext cx="8303454" cy="630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707477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xmlns="" id="{6806798B-7C44-423E-B941-222E03DC4B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C919A50-3E3B-4F44-A694-FC459EB4B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_TEKSTOWY_ZDJECIE_P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xmlns="" id="{F7A12A26-FF5B-4F89-99DD-4D7DEF950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2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xmlns="" id="{8F8FF127-0B89-448A-9213-5F4AC1958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781" y="3026813"/>
            <a:ext cx="3648327" cy="3107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707477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D8900595-02F2-4BC6-A996-CDEBE110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3648327" cy="63886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tekstu 9">
            <a:extLst>
              <a:ext uri="{FF2B5EF4-FFF2-40B4-BE49-F238E27FC236}">
                <a16:creationId xmlns:a16="http://schemas.microsoft.com/office/drawing/2014/main" xmlns="" id="{3CEE388A-DAD5-461A-9C1B-47DE168C8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781" y="2470192"/>
            <a:ext cx="3648327" cy="457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808452E-B5E5-4B43-99B3-17F5D2BEE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8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TEKSTOWY_ZDJECIE_POZI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xmlns="" id="{29E33BEA-2695-4DE3-96BA-C15FB81D9C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1"/>
            <a:ext cx="9144000" cy="342900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B645217B-9F96-46CC-B355-A14C9CA3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1541656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xmlns="" id="{C6C718C9-7257-4BB9-8425-BEF3E7BD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81" y="2530192"/>
            <a:ext cx="8303454" cy="630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707477"/>
                </a:solidFill>
                <a:latin typeface="Myriad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1" name="Symbol zastępczy tekstu 9">
            <a:extLst>
              <a:ext uri="{FF2B5EF4-FFF2-40B4-BE49-F238E27FC236}">
                <a16:creationId xmlns:a16="http://schemas.microsoft.com/office/drawing/2014/main" xmlns="" id="{BE32007C-6664-46FC-AB4F-5E32737C0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781" y="1990687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2C17FF2-D949-40D6-B6A5-66DDC294C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E_FU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01BEE0C-82B1-491F-9E81-6BB51D57CD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D89C8B2-B8AD-4B9A-93D5-1B68E92D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_D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xmlns="" id="{FBE5B7F9-54A2-4720-A3BF-D2BE27B21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833" y="2910255"/>
            <a:ext cx="3525716" cy="302455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xmlns="" id="{7DD1B74A-B183-4F10-B6AD-7323BD3EAC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1572" y="2927838"/>
            <a:ext cx="3525716" cy="30069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41FD8161-6215-40D6-BFFF-7363A8B5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9" name="Symbol zastępczy tekstu 9">
            <a:extLst>
              <a:ext uri="{FF2B5EF4-FFF2-40B4-BE49-F238E27FC236}">
                <a16:creationId xmlns:a16="http://schemas.microsoft.com/office/drawing/2014/main" xmlns="" id="{83F18F9C-C0DF-4B20-9CC1-EE0E249C32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5BF6CBE-5990-4B61-BCA0-B2CE8F4AD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3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_SZ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ymbol zastępczy obrazu 5">
            <a:extLst>
              <a:ext uri="{FF2B5EF4-FFF2-40B4-BE49-F238E27FC236}">
                <a16:creationId xmlns:a16="http://schemas.microsoft.com/office/drawing/2014/main" xmlns="" id="{C4D05C4B-78EF-4775-AEE8-10A46B8772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7951" y="2911331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xmlns="" id="{BFC08319-DDF1-4FF3-88A8-F6CC64439D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781" y="2911331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2" name="Symbol zastępczy obrazu 5">
            <a:extLst>
              <a:ext uri="{FF2B5EF4-FFF2-40B4-BE49-F238E27FC236}">
                <a16:creationId xmlns:a16="http://schemas.microsoft.com/office/drawing/2014/main" xmlns="" id="{8FCBBF45-1C9F-4AB4-8C65-3C58570265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781" y="4566323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4" name="Symbol zastępczy obrazu 5">
            <a:extLst>
              <a:ext uri="{FF2B5EF4-FFF2-40B4-BE49-F238E27FC236}">
                <a16:creationId xmlns:a16="http://schemas.microsoft.com/office/drawing/2014/main" xmlns="" id="{718279EB-3833-42B1-BCE5-62EAF3047B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17951" y="4566323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7" name="Symbol zastępczy obrazu 5">
            <a:extLst>
              <a:ext uri="{FF2B5EF4-FFF2-40B4-BE49-F238E27FC236}">
                <a16:creationId xmlns:a16="http://schemas.microsoft.com/office/drawing/2014/main" xmlns="" id="{F84C3199-EABD-4A4D-9B34-0D2CD8AEFC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4805" y="2911331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8" name="Symbol zastępczy obrazu 5">
            <a:extLst>
              <a:ext uri="{FF2B5EF4-FFF2-40B4-BE49-F238E27FC236}">
                <a16:creationId xmlns:a16="http://schemas.microsoft.com/office/drawing/2014/main" xmlns="" id="{BEFB9851-57F3-49E3-BD5D-6FC3D26BA2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94805" y="4566323"/>
            <a:ext cx="2142270" cy="140269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AE431DED-A55F-4C6D-8209-EB12D2E8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1" y="2019890"/>
            <a:ext cx="8303454" cy="53950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951B81"/>
                </a:solidFill>
                <a:latin typeface="Myriad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tekstu 9">
            <a:extLst>
              <a:ext uri="{FF2B5EF4-FFF2-40B4-BE49-F238E27FC236}">
                <a16:creationId xmlns:a16="http://schemas.microsoft.com/office/drawing/2014/main" xmlns="" id="{C6C07B24-3B32-4553-96E4-E0240C32AC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781" y="2470192"/>
            <a:ext cx="8303454" cy="386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07477"/>
                </a:solidFill>
                <a:latin typeface="Myriad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F866CC9-7577-4E49-B459-170F8E0BC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44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  <p:sldLayoutId id="214748367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709AA56D-65EC-4307-BDF5-DDF71F24E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870" y="2613820"/>
            <a:ext cx="7886700" cy="2214697"/>
          </a:xfrm>
        </p:spPr>
        <p:txBody>
          <a:bodyPr/>
          <a:lstStyle/>
          <a:p>
            <a:pPr marL="0" indent="0">
              <a:buNone/>
            </a:pPr>
            <a:r>
              <a:rPr lang="pl-PL" sz="5400" dirty="0" smtClean="0"/>
              <a:t>Kopiec Niepodległości</a:t>
            </a:r>
            <a:endParaRPr lang="pl-PL" sz="54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C62AB80-0862-4ECC-AAFA-361CB0AFF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7133" y="4546237"/>
            <a:ext cx="7886701" cy="598487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100 lecie Odzyskania Niepodległości</a:t>
            </a:r>
          </a:p>
          <a:p>
            <a:pPr marL="0" indent="0">
              <a:buNone/>
            </a:pPr>
            <a:r>
              <a:rPr lang="pl-PL" sz="3600" dirty="0" smtClean="0"/>
              <a:t>1918 – 2018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8335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masz Wieliczko\Desktop\prezentacja kopiec\Clipboard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2876550"/>
            <a:ext cx="623146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60" y="1388661"/>
            <a:ext cx="8303454" cy="539505"/>
          </a:xfrm>
        </p:spPr>
        <p:txBody>
          <a:bodyPr/>
          <a:lstStyle/>
          <a:p>
            <a:r>
              <a:rPr lang="pl-PL" sz="2400" dirty="0" smtClean="0"/>
              <a:t>Przekazanie urny z ziemią z miejsc pamięci</a:t>
            </a:r>
            <a:br>
              <a:rPr lang="pl-PL" sz="2400" dirty="0" smtClean="0"/>
            </a:br>
            <a:r>
              <a:rPr lang="pl-PL" sz="2400" dirty="0" smtClean="0"/>
              <a:t>pod budowę kopca</a:t>
            </a:r>
            <a:endParaRPr lang="pl-PL" sz="2800" dirty="0"/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379881" y="2215337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z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bozu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z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agłady Auschwitz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Birkenau</a:t>
            </a: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 txBox="1">
            <a:spLocks/>
          </p:cNvSpPr>
          <p:nvPr/>
        </p:nvSpPr>
        <p:spPr>
          <a:xfrm>
            <a:off x="371260" y="1312461"/>
            <a:ext cx="8303454" cy="53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51B81"/>
                </a:solidFill>
                <a:latin typeface="Myriad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Przekazanie urn z ziemią z miast partnerskich</a:t>
            </a:r>
          </a:p>
          <a:p>
            <a:r>
              <a:rPr lang="pl-PL" sz="2400" dirty="0" smtClean="0"/>
              <a:t>Gminy Zator</a:t>
            </a:r>
            <a:endParaRPr lang="pl-PL" sz="2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379881" y="2043887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z </a:t>
            </a:r>
            <a:r>
              <a:rPr lang="pl-PL" sz="2400" dirty="0" err="1" smtClean="0">
                <a:solidFill>
                  <a:schemeClr val="bg2">
                    <a:lumMod val="50000"/>
                  </a:schemeClr>
                </a:solidFill>
              </a:rPr>
              <a:t>Terchovej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2">
                    <a:lumMod val="50000"/>
                  </a:schemeClr>
                </a:solidFill>
              </a:rPr>
              <a:t>Bojnic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 na Słowacji oraz </a:t>
            </a:r>
            <a:r>
              <a:rPr lang="pl-PL" sz="2400" dirty="0" err="1" smtClean="0">
                <a:solidFill>
                  <a:schemeClr val="bg2">
                    <a:lumMod val="50000"/>
                  </a:schemeClr>
                </a:solidFill>
              </a:rPr>
              <a:t>Berekfurdo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 na Węgrzech</a:t>
            </a: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Tomasz Wieliczko\Desktop\prezentacja kopiec\DSC_0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1266"/>
            <a:ext cx="569595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4CE5DC81-6F62-4F28-8813-AC0B11249B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250"/>
          <a:stretch>
            <a:fillRect/>
          </a:stretch>
        </p:blipFill>
        <p:spPr/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81C4D66-FCCC-4CA3-8228-D72598B8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81" y="1499190"/>
            <a:ext cx="3648327" cy="638865"/>
          </a:xfrm>
        </p:spPr>
        <p:txBody>
          <a:bodyPr/>
          <a:lstStyle/>
          <a:p>
            <a:r>
              <a:rPr lang="pl-PL" dirty="0" smtClean="0"/>
              <a:t>Uzyskanie dofinansowania z Programu Operacyjnego Rybactwo i Morze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EAE42FD-F38E-4FAE-A71D-512191713E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479" y="4067862"/>
            <a:ext cx="3648327" cy="457820"/>
          </a:xfrm>
        </p:spPr>
        <p:txBody>
          <a:bodyPr/>
          <a:lstStyle/>
          <a:p>
            <a:r>
              <a:rPr lang="pl-PL" b="1" dirty="0"/>
              <a:t>Budowa ścieżki </a:t>
            </a:r>
            <a:r>
              <a:rPr lang="pl-PL" b="1" dirty="0" err="1"/>
              <a:t>historyczno</a:t>
            </a:r>
            <a:r>
              <a:rPr lang="pl-PL" b="1" dirty="0"/>
              <a:t> – </a:t>
            </a:r>
            <a:r>
              <a:rPr lang="pl-PL" b="1" dirty="0" smtClean="0"/>
              <a:t>edukacyjnej</a:t>
            </a:r>
            <a:endParaRPr lang="pl-PL" dirty="0"/>
          </a:p>
        </p:txBody>
      </p:sp>
      <p:pic>
        <p:nvPicPr>
          <p:cNvPr id="8194" name="Picture 2" descr="C:\Users\Tomasz Wieliczko\Desktop\prezentacja kopiec\20181027_113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6814" y="1154011"/>
            <a:ext cx="7044979" cy="476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2E644AE-64BE-4741-98EC-FB88F420B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asz Wieliczko\Desktop\prezentacja kopiec\DSC_8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172" y="0"/>
            <a:ext cx="1000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asz Wieliczko\Desktop\prezentacja kopiec\DSC_8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" y="2385883"/>
            <a:ext cx="9146560" cy="58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 txBox="1">
            <a:spLocks/>
          </p:cNvSpPr>
          <p:nvPr/>
        </p:nvSpPr>
        <p:spPr>
          <a:xfrm>
            <a:off x="371260" y="1399545"/>
            <a:ext cx="8303454" cy="53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51B81"/>
                </a:solidFill>
                <a:latin typeface="Myriad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Piknik Patriotyczny – uroczyste otwarcie ścieżki</a:t>
            </a:r>
          </a:p>
          <a:p>
            <a:r>
              <a:rPr lang="pl-PL" sz="2400" dirty="0" err="1"/>
              <a:t>e</a:t>
            </a:r>
            <a:r>
              <a:rPr lang="pl-PL" sz="2400" dirty="0" err="1" smtClean="0"/>
              <a:t>dukacyjno</a:t>
            </a:r>
            <a:r>
              <a:rPr lang="pl-PL" sz="2400" dirty="0" smtClean="0"/>
              <a:t> – historycznej Doliny Karpia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7964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asz Wieliczko\Desktop\prezentacja kopiec\DSC_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" y="0"/>
            <a:ext cx="10449266" cy="696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Tomasz Wieliczko\Desktop\prezentacja kopiec\DSC_0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656" y="4"/>
            <a:ext cx="10341428" cy="68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asz Wieliczko\Desktop\prezentacja kopiec\ZATOR KOPIEC K3 1o op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856" y="0"/>
            <a:ext cx="12058953" cy="687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Tomasz Wieliczko\Desktop\prezentacja kopiec\ZATOR KOPIEC K3 9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5594" y="3458028"/>
            <a:ext cx="16169594" cy="36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 txBox="1">
            <a:spLocks/>
          </p:cNvSpPr>
          <p:nvPr/>
        </p:nvSpPr>
        <p:spPr>
          <a:xfrm>
            <a:off x="371260" y="1428575"/>
            <a:ext cx="8303454" cy="53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51B81"/>
                </a:solidFill>
                <a:latin typeface="Myriad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Parametry techniczne</a:t>
            </a:r>
            <a:endParaRPr lang="pl-PL" sz="2800" dirty="0"/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263766" y="2179139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Całkowita wysokość: 14,6 m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Powierzchnia : 1444,46m2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Średnica kopca: 45m2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3594091" y="2179139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Średnica platformy widokowej: 5m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Wysokość kopca nad poziomem morza: 237,6 m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Odległość od Kopca Grunwald: 1,9 km</a:t>
            </a:r>
            <a:endParaRPr lang="pl-PL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Tomasz Wieliczko\Desktop\prezentacja kopiec\ZATOR KOPIEC K3 1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170" y="0"/>
            <a:ext cx="12438480" cy="69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D469C3E2-F0C0-4135-AB1F-AEC0242E2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pl-PL" dirty="0"/>
              <a:t>Inicjatywa powstania „Kopca Niepodległości” w Gminie Zator powstała w związku </a:t>
            </a:r>
            <a:r>
              <a:rPr lang="pl-PL" dirty="0" smtClean="0"/>
              <a:t>z obchodzoną </a:t>
            </a:r>
            <a:r>
              <a:rPr lang="pl-PL" dirty="0"/>
              <a:t>w 2018 roku 100 rocznicą </a:t>
            </a:r>
            <a:r>
              <a:rPr lang="pl-PL" dirty="0" smtClean="0"/>
              <a:t>odzyskania </a:t>
            </a:r>
            <a:r>
              <a:rPr lang="pl-PL" dirty="0"/>
              <a:t>przez Polskę Niepodległości</a:t>
            </a:r>
            <a:r>
              <a:rPr lang="pl-PL" dirty="0" smtClean="0"/>
              <a:t>.</a:t>
            </a:r>
          </a:p>
          <a:p>
            <a:pPr algn="just"/>
            <a:r>
              <a:rPr lang="pl-PL" dirty="0" smtClean="0"/>
              <a:t>Warto tu wspomnieć inicjatywę mieszkańców Palczowic, którzy </a:t>
            </a:r>
            <a:r>
              <a:rPr lang="pl-PL" dirty="0"/>
              <a:t>w 1910 r. wznieśli Kopiec </a:t>
            </a:r>
            <a:r>
              <a:rPr lang="pl-PL" dirty="0" smtClean="0"/>
              <a:t>dla </a:t>
            </a:r>
            <a:r>
              <a:rPr lang="pl-PL" dirty="0"/>
              <a:t>upamiętnienia 500-lecia bitwy pod Grunwaldem. Kopiec ten został wysadzony przez Hitlerowców w 1939 r, a następnie wolą społeczności lokalnej, został odbudowany na 1000-lecie Chrztu Polski, natomiast w 2012 r. gruntownie odnowiony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8D40B3D8-DD49-4B3D-A208-6D34C71F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81" y="1598978"/>
            <a:ext cx="8303454" cy="539505"/>
          </a:xfrm>
        </p:spPr>
        <p:txBody>
          <a:bodyPr/>
          <a:lstStyle/>
          <a:p>
            <a:r>
              <a:rPr lang="pl-PL" dirty="0" smtClean="0"/>
              <a:t>Inicjatywa </a:t>
            </a:r>
            <a:r>
              <a:rPr lang="pl-PL" dirty="0"/>
              <a:t>powstania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Kopca Niepodległości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Gminie </a:t>
            </a:r>
            <a:r>
              <a:rPr lang="pl-PL" dirty="0" smtClean="0"/>
              <a:t>Zator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5C82BB6-FABD-46E9-91DB-C9373856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82" y="3103013"/>
            <a:ext cx="8303454" cy="630787"/>
          </a:xfrm>
        </p:spPr>
        <p:txBody>
          <a:bodyPr/>
          <a:lstStyle/>
          <a:p>
            <a:r>
              <a:rPr lang="pl-PL" dirty="0"/>
              <a:t>Inicjatywa ta zrodziła się w </a:t>
            </a:r>
            <a:r>
              <a:rPr lang="pl-PL" dirty="0" smtClean="0"/>
              <a:t>Fundacji Wiedza, </a:t>
            </a:r>
            <a:r>
              <a:rPr lang="pl-PL" dirty="0"/>
              <a:t>przy wsparciu władz </a:t>
            </a:r>
            <a:r>
              <a:rPr lang="pl-PL" dirty="0" smtClean="0"/>
              <a:t>lokalnych.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55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Tomasz Wieliczko\Desktop\prezentacja kopiec\ZATOR KOPIEC K3 11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4236" y="14514"/>
            <a:ext cx="12193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Tomasz Wieliczko\Desktop\prezentacja kopiec\YUN0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86" y="0"/>
            <a:ext cx="12213369" cy="68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Tomasz Wieliczko\Desktop\prezentacja kopiec\YUN0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886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D9F7E3FA-49C9-404D-8E54-B97887B0A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400" dirty="0" smtClean="0"/>
              <a:t>Dziękuję za uwagę</a:t>
            </a:r>
            <a:endParaRPr lang="pl-PL" sz="4400" dirty="0"/>
          </a:p>
        </p:txBody>
      </p:sp>
      <p:sp>
        <p:nvSpPr>
          <p:cNvPr id="5" name="Prostokąt 4"/>
          <p:cNvSpPr/>
          <p:nvPr/>
        </p:nvSpPr>
        <p:spPr>
          <a:xfrm>
            <a:off x="2365824" y="5036117"/>
            <a:ext cx="4448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u="sng" dirty="0" smtClean="0">
                <a:solidFill>
                  <a:schemeClr val="bg2">
                    <a:lumMod val="50000"/>
                  </a:schemeClr>
                </a:solidFill>
              </a:rPr>
              <a:t>www.kopiec-napodleglosci.pl</a:t>
            </a:r>
            <a:endParaRPr lang="pl-PL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4CE5DC81-6F62-4F28-8813-AC0B11249B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250"/>
          <a:stretch>
            <a:fillRect/>
          </a:stretch>
        </p:blipFill>
        <p:spPr/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93F2DDA-3F5F-4C05-AB33-7462958AE5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781" y="4474613"/>
            <a:ext cx="3648327" cy="325987"/>
          </a:xfrm>
        </p:spPr>
        <p:txBody>
          <a:bodyPr/>
          <a:lstStyle/>
          <a:p>
            <a:r>
              <a:rPr lang="pl-PL" b="1" dirty="0" smtClean="0"/>
              <a:t>Kopiec położony jest w sąsiedztwie Łowiska </a:t>
            </a:r>
            <a:r>
              <a:rPr lang="pl-PL" b="1" dirty="0" err="1" smtClean="0"/>
              <a:t>Podolsze</a:t>
            </a:r>
            <a:r>
              <a:rPr lang="pl-PL" b="1" dirty="0" smtClean="0"/>
              <a:t> i zbiornika  Ślepowron</a:t>
            </a:r>
          </a:p>
          <a:p>
            <a:endParaRPr lang="pl-PL" b="1" dirty="0" smtClean="0"/>
          </a:p>
          <a:p>
            <a:r>
              <a:rPr lang="pl-PL" b="1" dirty="0" smtClean="0"/>
              <a:t>50°00'27.6"N </a:t>
            </a:r>
            <a:r>
              <a:rPr lang="pl-PL" b="1" dirty="0"/>
              <a:t>19°27'06.7"E</a:t>
            </a:r>
          </a:p>
          <a:p>
            <a:r>
              <a:rPr lang="pl-PL" dirty="0" smtClean="0"/>
              <a:t> </a:t>
            </a:r>
            <a:endParaRPr lang="pl-PL" dirty="0"/>
          </a:p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81C4D66-FCCC-4CA3-8228-D72598B8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81" y="1499190"/>
            <a:ext cx="3648327" cy="638865"/>
          </a:xfrm>
        </p:spPr>
        <p:txBody>
          <a:bodyPr/>
          <a:lstStyle/>
          <a:p>
            <a:r>
              <a:rPr lang="pl-PL" dirty="0" smtClean="0"/>
              <a:t>Lokalizacja Kopca Niepodległości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EAE42FD-F38E-4FAE-A71D-512191713E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481" y="3783980"/>
            <a:ext cx="3648327" cy="457820"/>
          </a:xfrm>
        </p:spPr>
        <p:txBody>
          <a:bodyPr/>
          <a:lstStyle/>
          <a:p>
            <a:r>
              <a:rPr lang="pl-PL" dirty="0" smtClean="0"/>
              <a:t>Zator - </a:t>
            </a:r>
            <a:r>
              <a:rPr lang="pl-PL" dirty="0" err="1" smtClean="0"/>
              <a:t>Podolsze</a:t>
            </a:r>
            <a:endParaRPr lang="pl-PL" dirty="0"/>
          </a:p>
        </p:txBody>
      </p:sp>
      <p:pic>
        <p:nvPicPr>
          <p:cNvPr id="1026" name="Picture 2" descr="C:\Users\Tomasz Wieliczko\Desktop\prezentacja kopiec\IMGP7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45" y="0"/>
            <a:ext cx="4559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2E644AE-64BE-4741-98EC-FB88F420B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114" y="-101599"/>
            <a:ext cx="10310083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"/>
            <a:ext cx="9144000" cy="6858000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82" y="6058322"/>
            <a:ext cx="1387584" cy="359792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009900" y="2190750"/>
            <a:ext cx="1847850" cy="18478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8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Tomasz Wieliczko\Desktop\srths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4"/>
            <a:ext cx="9144000" cy="68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5405685" y="1628774"/>
            <a:ext cx="971054" cy="9239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1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asz Wieliczko\Desktop\prezentacja kopiec\DSC_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96" y="0"/>
            <a:ext cx="10243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\\192.168.1.199\public\WICEBURMISTRZ\Kopiec 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444" y="1"/>
            <a:ext cx="11058525" cy="68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0745AB-83A3-4332-B1DC-049419DF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60" y="1274361"/>
            <a:ext cx="8303454" cy="539505"/>
          </a:xfrm>
        </p:spPr>
        <p:txBody>
          <a:bodyPr/>
          <a:lstStyle/>
          <a:p>
            <a:r>
              <a:rPr lang="pl-PL" sz="2400" dirty="0" smtClean="0"/>
              <a:t>Podpisanie listu intencyjnego na usypanie </a:t>
            </a:r>
            <a:br>
              <a:rPr lang="pl-PL" sz="2400" dirty="0" smtClean="0"/>
            </a:br>
            <a:r>
              <a:rPr lang="pl-PL" sz="2400" dirty="0" smtClean="0"/>
              <a:t>Kopca </a:t>
            </a:r>
            <a:r>
              <a:rPr lang="pl-PL" sz="2400" dirty="0"/>
              <a:t>N</a:t>
            </a:r>
            <a:r>
              <a:rPr lang="pl-PL" sz="2400" dirty="0" smtClean="0"/>
              <a:t>iepodległości</a:t>
            </a:r>
            <a:endParaRPr lang="pl-PL" sz="2800" dirty="0"/>
          </a:p>
        </p:txBody>
      </p:sp>
      <p:pic>
        <p:nvPicPr>
          <p:cNvPr id="4" name="Picture 2" descr="\\192.168.1.199\public\podpisanie umo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0" y="2556098"/>
            <a:ext cx="5968313" cy="38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379881" y="2024837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pomiędzy Gminą Zator a Fundacją Wiedza z Krakowa</a:t>
            </a: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omasz Wieliczko\Desktop\prezentacja kopiec\DSC_8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9" y="2556098"/>
            <a:ext cx="5968313" cy="38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B0221310-5D90-4E86-8960-B94D52ED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60" y="1274361"/>
            <a:ext cx="8303454" cy="539505"/>
          </a:xfrm>
        </p:spPr>
        <p:txBody>
          <a:bodyPr/>
          <a:lstStyle/>
          <a:p>
            <a:r>
              <a:rPr lang="pl-PL" sz="2400" dirty="0" smtClean="0"/>
              <a:t>Przekazanie urny z ziemią z pól bitewnych </a:t>
            </a:r>
            <a:br>
              <a:rPr lang="pl-PL" sz="2400" dirty="0" smtClean="0"/>
            </a:br>
            <a:r>
              <a:rPr lang="pl-PL" sz="2400" dirty="0" smtClean="0"/>
              <a:t>pod budowę kopca</a:t>
            </a:r>
            <a:endParaRPr lang="pl-PL" sz="2800" dirty="0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FED74A73-49E0-463E-96BA-6A07390936C0}"/>
              </a:ext>
            </a:extLst>
          </p:cNvPr>
          <p:cNvSpPr txBox="1">
            <a:spLocks/>
          </p:cNvSpPr>
          <p:nvPr/>
        </p:nvSpPr>
        <p:spPr>
          <a:xfrm>
            <a:off x="379881" y="2005787"/>
            <a:ext cx="8303454" cy="38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50000"/>
                  </a:schemeClr>
                </a:solidFill>
              </a:rPr>
              <a:t>z bitwy żołnierzy 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Legionów Piłsudskiego pod </a:t>
            </a:r>
            <a:r>
              <a:rPr lang="pl-PL" sz="2400" dirty="0" err="1" smtClean="0">
                <a:solidFill>
                  <a:schemeClr val="bg2">
                    <a:lumMod val="50000"/>
                  </a:schemeClr>
                </a:solidFill>
              </a:rPr>
              <a:t>Krzywopłotami</a:t>
            </a: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241</Words>
  <Application>Microsoft Office PowerPoint</Application>
  <PresentationFormat>Pokaz na ekranie (4:3)</PresentationFormat>
  <Paragraphs>36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Projekt niestandardowy</vt:lpstr>
      <vt:lpstr>Prezentacja programu PowerPoint</vt:lpstr>
      <vt:lpstr>Inicjatywa powstania  Kopca Niepodległości  w Gminie Zator</vt:lpstr>
      <vt:lpstr>Lokalizacja Kopca Niepodległości</vt:lpstr>
      <vt:lpstr>Prezentacja programu PowerPoint</vt:lpstr>
      <vt:lpstr>Prezentacja programu PowerPoint</vt:lpstr>
      <vt:lpstr>Prezentacja programu PowerPoint</vt:lpstr>
      <vt:lpstr>Prezentacja programu PowerPoint</vt:lpstr>
      <vt:lpstr>Podpisanie listu intencyjnego na usypanie  Kopca Niepodległości</vt:lpstr>
      <vt:lpstr>Przekazanie urny z ziemią z pól bitewnych  pod budowę kopca</vt:lpstr>
      <vt:lpstr>Przekazanie urny z ziemią z miejsc pamięci pod budowę kopca</vt:lpstr>
      <vt:lpstr>Prezentacja programu PowerPoint</vt:lpstr>
      <vt:lpstr>Uzyskanie dofinansowania z Programu Operacyjnego Rybactwo i Morze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Strona tytułowa</dc:title>
  <dc:creator>MVJ013</dc:creator>
  <cp:lastModifiedBy>Tomasz Wieliczko</cp:lastModifiedBy>
  <cp:revision>65</cp:revision>
  <dcterms:created xsi:type="dcterms:W3CDTF">2018-11-09T13:08:52Z</dcterms:created>
  <dcterms:modified xsi:type="dcterms:W3CDTF">2019-03-04T10:47:44Z</dcterms:modified>
</cp:coreProperties>
</file>