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318" r:id="rId2"/>
    <p:sldId id="306" r:id="rId3"/>
    <p:sldId id="353" r:id="rId4"/>
    <p:sldId id="349" r:id="rId5"/>
    <p:sldId id="350" r:id="rId6"/>
    <p:sldId id="351" r:id="rId7"/>
    <p:sldId id="352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82" r:id="rId26"/>
    <p:sldId id="376" r:id="rId27"/>
    <p:sldId id="374" r:id="rId28"/>
    <p:sldId id="383" r:id="rId29"/>
    <p:sldId id="322" r:id="rId30"/>
    <p:sldId id="377" r:id="rId31"/>
    <p:sldId id="378" r:id="rId32"/>
    <p:sldId id="379" r:id="rId33"/>
    <p:sldId id="321" r:id="rId34"/>
    <p:sldId id="380" r:id="rId35"/>
    <p:sldId id="384" r:id="rId36"/>
    <p:sldId id="371" r:id="rId37"/>
    <p:sldId id="372" r:id="rId38"/>
    <p:sldId id="373" r:id="rId39"/>
    <p:sldId id="385" r:id="rId40"/>
    <p:sldId id="386" r:id="rId41"/>
    <p:sldId id="325" r:id="rId42"/>
    <p:sldId id="308" r:id="rId43"/>
    <p:sldId id="392" r:id="rId44"/>
    <p:sldId id="391" r:id="rId45"/>
    <p:sldId id="319" r:id="rId46"/>
    <p:sldId id="264" r:id="rId47"/>
    <p:sldId id="257" r:id="rId48"/>
    <p:sldId id="258" r:id="rId49"/>
    <p:sldId id="259" r:id="rId50"/>
    <p:sldId id="310" r:id="rId51"/>
    <p:sldId id="396" r:id="rId52"/>
    <p:sldId id="303" r:id="rId53"/>
    <p:sldId id="311" r:id="rId54"/>
    <p:sldId id="261" r:id="rId55"/>
    <p:sldId id="260" r:id="rId56"/>
    <p:sldId id="262" r:id="rId57"/>
    <p:sldId id="286" r:id="rId58"/>
    <p:sldId id="395" r:id="rId59"/>
    <p:sldId id="401" r:id="rId60"/>
    <p:sldId id="285" r:id="rId61"/>
    <p:sldId id="299" r:id="rId62"/>
    <p:sldId id="394" r:id="rId63"/>
    <p:sldId id="399" r:id="rId64"/>
    <p:sldId id="397" r:id="rId65"/>
    <p:sldId id="398" r:id="rId66"/>
    <p:sldId id="400" r:id="rId67"/>
    <p:sldId id="289" r:id="rId68"/>
    <p:sldId id="309" r:id="rId69"/>
    <p:sldId id="295" r:id="rId70"/>
    <p:sldId id="298" r:id="rId71"/>
    <p:sldId id="272" r:id="rId72"/>
    <p:sldId id="273" r:id="rId73"/>
    <p:sldId id="274" r:id="rId74"/>
    <p:sldId id="275" r:id="rId75"/>
    <p:sldId id="276" r:id="rId76"/>
    <p:sldId id="294" r:id="rId77"/>
    <p:sldId id="293" r:id="rId78"/>
    <p:sldId id="316" r:id="rId79"/>
    <p:sldId id="387" r:id="rId80"/>
    <p:sldId id="388" r:id="rId81"/>
    <p:sldId id="389" r:id="rId82"/>
    <p:sldId id="393" r:id="rId83"/>
    <p:sldId id="317" r:id="rId84"/>
    <p:sldId id="312" r:id="rId85"/>
    <p:sldId id="314" r:id="rId86"/>
    <p:sldId id="402" r:id="rId87"/>
    <p:sldId id="390" r:id="rId8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848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BF45D-AB3A-4C36-8A89-4CB0FB5B4708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EE90D-64AE-43E7-9195-044F6111D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205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4FBC2-25D3-4675-8D4F-C0EEE0A9969C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B5C76-EC64-4B26-95F1-125776BBF3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45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7E6330F9-71E7-431A-9FA6-4C423595AE6A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3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626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FE67B36A-27B2-4039-9300-F8E0F942615F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12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547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>
                <a:latin typeface="Arial" pitchFamily="34" charset="0"/>
                <a:cs typeface="Lucida Sans Unicode" pitchFamily="34" charset="0"/>
              </a:rPr>
              <a:t>tytuł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27323A-B1A2-4152-941A-F404763FD989}" type="slidenum">
              <a:rPr lang="en-GB" altLang="pl-PL"/>
              <a:pPr/>
              <a:t>13</a:t>
            </a:fld>
            <a:endParaRPr lang="en-GB" altLang="pl-PL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167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17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7FC43C-96E5-4876-8273-1F30BB6084B0}" type="slidenum">
              <a:rPr lang="en-GB" altLang="pl-PL"/>
              <a:pPr/>
              <a:t>16</a:t>
            </a:fld>
            <a:endParaRPr lang="en-GB" altLang="pl-PL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136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AD5F83-D4E1-400E-B7D2-989C6AA1FF28}" type="slidenum">
              <a:rPr lang="en-GB" altLang="pl-PL"/>
              <a:pPr/>
              <a:t>17</a:t>
            </a:fld>
            <a:endParaRPr lang="en-GB" altLang="pl-PL"/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146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E09CA8-D814-420B-B93D-BC1E191F9700}" type="slidenum">
              <a:rPr lang="en-GB" altLang="pl-PL"/>
              <a:pPr/>
              <a:t>18</a:t>
            </a:fld>
            <a:endParaRPr lang="en-GB" altLang="pl-PL"/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157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74454BDC-FB6C-4C31-83FD-E0B22A7139E6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19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126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8895A566-BFFD-436D-96F3-D12CF4E3936E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20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136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DA4EFE7D-9EAC-4079-B400-51DD786F0CBB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21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146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D36-1124-451B-864D-6C3B5968893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018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E6FDBE18-EEE7-4C60-938E-7C5E03E8F2D7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26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187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187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DC528173-74AA-43AD-82AD-D3C94433110E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4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90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8F115409-4F52-4A80-A053-655B68870F89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27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228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2288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0C59F026-5BCA-4A7C-B8F6-CA60657457F1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30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198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9081D984-CBBF-410A-A7A0-34FA826D4464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31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208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208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D987960A-008E-4DBC-BFD2-B082E4C64CB8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32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218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2186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0870C-F43B-4371-A488-86CDF3417E79}" type="slidenum">
              <a:rPr lang="en-GB" altLang="pl-PL"/>
              <a:pPr/>
              <a:t>34</a:t>
            </a:fld>
            <a:endParaRPr lang="en-GB" altLang="pl-PL"/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10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3AF614C-3FF6-4878-86C9-1AD1E6FDA802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39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249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B5C76-EC64-4B26-95F1-125776BBF33E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26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BB82765E-8A6B-4D19-AF1C-3E68CF077669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5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11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C958390B-EE09-47FE-A73F-6AA1D60D9AED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6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1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F950A206-8BC5-4F29-B621-8F7E902404FA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7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31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937F3763-62AD-4A8F-BEF5-B01667D8B07E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8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93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953179DA-BF1C-4ECB-965B-3F5BF25DA9F2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9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240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2D4D3E76-E4A8-42DF-8A39-50DEF33C329F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10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42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1FE3E245-9ABC-4C8F-91CA-225837D175CB}" type="slidenum">
              <a:rPr lang="en-GB" altLang="pl-PL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11</a:t>
            </a:fld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445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47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90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44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1663" cy="143351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3838" cy="21828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3438" y="1600200"/>
            <a:ext cx="4035425" cy="21828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5413"/>
            <a:ext cx="4033838" cy="21828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3438" y="3935413"/>
            <a:ext cx="4035425" cy="21828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596E1-6B6A-4F4F-B10C-D7EDDCF40001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35955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05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37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04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35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199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12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94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60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BFCC0-D41F-44FB-9939-EEDCE247603F}" type="datetimeFigureOut">
              <a:rPr lang="pl-PL" smtClean="0"/>
              <a:t>13.09.2018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96256-1581-4FDF-9992-2FCDF8DCC0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41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18" Type="http://schemas.openxmlformats.org/officeDocument/2006/relationships/image" Target="../media/image115.pn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png"/><Relationship Id="rId2" Type="http://schemas.openxmlformats.org/officeDocument/2006/relationships/image" Target="../media/image99.jpe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5" Type="http://schemas.openxmlformats.org/officeDocument/2006/relationships/image" Target="../media/image112.png"/><Relationship Id="rId10" Type="http://schemas.openxmlformats.org/officeDocument/2006/relationships/image" Target="../media/image107.jpeg"/><Relationship Id="rId19" Type="http://schemas.openxmlformats.org/officeDocument/2006/relationships/image" Target="../media/image116.png"/><Relationship Id="rId4" Type="http://schemas.openxmlformats.org/officeDocument/2006/relationships/image" Target="../media/image101.gif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png"/><Relationship Id="rId4" Type="http://schemas.openxmlformats.org/officeDocument/2006/relationships/image" Target="../media/image147.jpeg"/><Relationship Id="rId9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99F94E9F-D3F6-4D8B-A3D4-845A056FA4EF}"/>
              </a:ext>
            </a:extLst>
          </p:cNvPr>
          <p:cNvSpPr txBox="1">
            <a:spLocks/>
          </p:cNvSpPr>
          <p:nvPr/>
        </p:nvSpPr>
        <p:spPr>
          <a:xfrm>
            <a:off x="197768" y="2170269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/>
              <a:t>Wzmocnienie roli samorządów w strukturach UE </a:t>
            </a:r>
            <a:br>
              <a:rPr lang="pl-PL" sz="3200" b="1" dirty="0"/>
            </a:br>
            <a:r>
              <a:rPr lang="pl-PL" sz="3200" b="1" dirty="0"/>
              <a:t>-  Prezentacje miast partnerskich</a:t>
            </a:r>
            <a:br>
              <a:rPr lang="pl-PL" sz="3200" b="1" dirty="0"/>
            </a:br>
            <a:r>
              <a:rPr lang="pl-PL" sz="3200" b="1" dirty="0"/>
              <a:t>Gmina Zator </a:t>
            </a:r>
            <a:endParaRPr lang="pl-PL" sz="3200" dirty="0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16DEDEEB-65F0-4686-84B2-EFD3997D0909}"/>
              </a:ext>
            </a:extLst>
          </p:cNvPr>
          <p:cNvSpPr txBox="1">
            <a:spLocks/>
          </p:cNvSpPr>
          <p:nvPr/>
        </p:nvSpPr>
        <p:spPr>
          <a:xfrm>
            <a:off x="251520" y="5733256"/>
            <a:ext cx="878497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„For the </a:t>
            </a:r>
            <a:r>
              <a:rPr lang="pl-PL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Future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współfinansowany w ramach unijnego programu „Europa dla Obywateli” – Komponent 2. Demokratyczne zaangażowanie i uczestnictwo obywatelskie DZIAŁANIE 2.1 Partnerstwo miast</a:t>
            </a:r>
          </a:p>
          <a:p>
            <a:endParaRPr lang="pl-PL" b="1" dirty="0"/>
          </a:p>
          <a:p>
            <a:endParaRPr lang="pl-P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792FA9-63BD-47AD-8D9E-9C7A580D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tom-server\WNIOSKI I PROJEKTY\TOWN TWINNING 2008, 2009, 2010\TT 2018\do wykorzystania robocze\Logo.jpg">
            <a:extLst>
              <a:ext uri="{FF2B5EF4-FFF2-40B4-BE49-F238E27FC236}">
                <a16:creationId xmlns:a16="http://schemas.microsoft.com/office/drawing/2014/main" id="{F0C2C800-AF4E-477A-8D74-A824900B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83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20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8600" y="5029200"/>
            <a:ext cx="4495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Verdana" pitchFamily="34" charset="0"/>
              <a:buNone/>
            </a:pPr>
            <a: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  <a:t>Scenariusz i reżyseria:</a:t>
            </a:r>
            <a:b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</a:br>
            <a:br>
              <a:rPr lang="en-GB" altLang="pl-PL" sz="1200" b="1">
                <a:solidFill>
                  <a:srgbClr val="FFFFFF"/>
                </a:solidFill>
                <a:latin typeface="Verdana" pitchFamily="34" charset="0"/>
              </a:rPr>
            </a:br>
            <a:r>
              <a:rPr lang="en-GB" altLang="pl-PL" sz="3200" b="1">
                <a:solidFill>
                  <a:srgbClr val="FFFFFF"/>
                </a:solidFill>
                <a:latin typeface="Verdana" pitchFamily="34" charset="0"/>
              </a:rPr>
              <a:t>Marcin Krzyżański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648200" y="457200"/>
            <a:ext cx="4495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Verdana" pitchFamily="34" charset="0"/>
              <a:buNone/>
            </a:pPr>
            <a: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  <a:t>Z inicjatywy FWIE</a:t>
            </a:r>
            <a:b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</a:br>
            <a: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  <a:t>powstaje znakomity film</a:t>
            </a:r>
            <a:b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</a:br>
            <a:r>
              <a:rPr lang="en-GB" altLang="pl-PL" sz="2400" b="1">
                <a:solidFill>
                  <a:srgbClr val="FFFFFF"/>
                </a:solidFill>
                <a:latin typeface="Verdana" pitchFamily="34" charset="0"/>
              </a:rPr>
              <a:t>„Dolina Karpia – ludzie, ryby i ptaki”</a:t>
            </a:r>
          </a:p>
        </p:txBody>
      </p:sp>
    </p:spTree>
    <p:extLst>
      <p:ext uri="{BB962C8B-B14F-4D97-AF65-F5344CB8AC3E}">
        <p14:creationId xmlns:p14="http://schemas.microsoft.com/office/powerpoint/2010/main" val="11642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323850" y="333375"/>
            <a:ext cx="83820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 b="1">
                <a:solidFill>
                  <a:srgbClr val="FFFFFF"/>
                </a:solidFill>
                <a:latin typeface="Times New Roman" pitchFamily="18" charset="0"/>
              </a:rPr>
              <a:t>Portal internetowy www.kasztelania.pl spontanicznie organizuje</a:t>
            </a:r>
          </a:p>
          <a:p>
            <a:pPr algn="ctr"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 b="1">
                <a:solidFill>
                  <a:srgbClr val="FFFFFF"/>
                </a:solidFill>
                <a:latin typeface="Times New Roman" pitchFamily="18" charset="0"/>
              </a:rPr>
              <a:t>plenery fotograficzne i wystawy poplenerowe na Zatorskim rynku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4801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2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53400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589588"/>
            <a:ext cx="1562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2881313" cy="28733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57800"/>
            <a:ext cx="1235075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5486400"/>
            <a:ext cx="19558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10200"/>
            <a:ext cx="16002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5580063" y="1773238"/>
            <a:ext cx="275272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r>
              <a:rPr lang="en-GB" altLang="pl-PL" sz="3600" b="1">
                <a:solidFill>
                  <a:srgbClr val="FFFFCC"/>
                </a:solidFill>
                <a:latin typeface="Times New Roman" pitchFamily="18" charset="0"/>
              </a:rPr>
              <a:t>LEADER +</a:t>
            </a: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endParaRPr lang="en-GB" altLang="pl-PL" sz="1200" b="1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r>
              <a:rPr lang="en-GB" altLang="pl-PL" sz="2000" b="1">
                <a:solidFill>
                  <a:srgbClr val="FFFFCC"/>
                </a:solidFill>
                <a:latin typeface="Times New Roman" pitchFamily="18" charset="0"/>
              </a:rPr>
              <a:t>W ramach schematu I:</a:t>
            </a: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endParaRPr lang="en-GB" altLang="pl-PL" sz="2000" b="1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FFCC"/>
              </a:buClr>
              <a:buFont typeface="Times New Roman" pitchFamily="18" charset="0"/>
              <a:buChar char="•"/>
            </a:pPr>
            <a:r>
              <a:rPr lang="en-GB" altLang="pl-PL" b="1">
                <a:solidFill>
                  <a:srgbClr val="FFFFCC"/>
                </a:solidFill>
                <a:latin typeface="Times New Roman" pitchFamily="18" charset="0"/>
              </a:rPr>
              <a:t>  Zintegrowana Strategia </a:t>
            </a: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r>
              <a:rPr lang="en-GB" altLang="pl-PL" b="1">
                <a:solidFill>
                  <a:srgbClr val="FFFFCC"/>
                </a:solidFill>
                <a:latin typeface="Times New Roman" pitchFamily="18" charset="0"/>
              </a:rPr>
              <a:t>     Rozwoju Obszarów</a:t>
            </a: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r>
              <a:rPr lang="en-GB" altLang="pl-PL" b="1">
                <a:solidFill>
                  <a:srgbClr val="FFFFCC"/>
                </a:solidFill>
                <a:latin typeface="Times New Roman" pitchFamily="18" charset="0"/>
              </a:rPr>
              <a:t>     Wiejskich ( 6 gmin )</a:t>
            </a:r>
            <a:r>
              <a:rPr lang="ar-SA" altLang="pl-PL" b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GB" altLang="pl-PL" b="1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endParaRPr lang="en-GB" altLang="pl-PL" b="1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FFCC"/>
              </a:buClr>
              <a:buFont typeface="Times New Roman" pitchFamily="18" charset="0"/>
              <a:buChar char="•"/>
            </a:pPr>
            <a:r>
              <a:rPr lang="en-GB" altLang="pl-PL" b="1">
                <a:solidFill>
                  <a:srgbClr val="FFFFCC"/>
                </a:solidFill>
                <a:latin typeface="Times New Roman" pitchFamily="18" charset="0"/>
              </a:rPr>
              <a:t>   Stowarzyszenie</a:t>
            </a:r>
          </a:p>
          <a:p>
            <a:pPr eaLnBrk="1" hangingPunct="1">
              <a:buClr>
                <a:srgbClr val="FFFFCC"/>
              </a:buClr>
              <a:buFont typeface="Times New Roman" pitchFamily="18" charset="0"/>
              <a:buNone/>
            </a:pPr>
            <a:r>
              <a:rPr lang="en-GB" altLang="pl-PL" b="1">
                <a:solidFill>
                  <a:srgbClr val="FFFFCC"/>
                </a:solidFill>
                <a:latin typeface="Times New Roman" pitchFamily="18" charset="0"/>
              </a:rPr>
              <a:t>    „Dolina Karpia”</a:t>
            </a:r>
          </a:p>
        </p:txBody>
      </p:sp>
    </p:spTree>
    <p:extLst>
      <p:ext uri="{BB962C8B-B14F-4D97-AF65-F5344CB8AC3E}">
        <p14:creationId xmlns:p14="http://schemas.microsoft.com/office/powerpoint/2010/main" val="17394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28600" y="228600"/>
            <a:ext cx="57118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>
                <a:srgbClr val="FFFFFF"/>
              </a:buClr>
              <a:buFont typeface="Times New Roman" pitchFamily="16" charset="0"/>
              <a:buNone/>
            </a:pPr>
            <a:r>
              <a:rPr lang="en-GB" altLang="pl-PL" sz="4400" b="1">
                <a:solidFill>
                  <a:srgbClr val="FFFFFF"/>
                </a:solidFill>
              </a:rPr>
              <a:t>Święto Karpia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04800" y="1066800"/>
            <a:ext cx="5257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>
                <a:srgbClr val="FFFFFF"/>
              </a:buClr>
              <a:buFont typeface="Times New Roman" pitchFamily="16" charset="0"/>
              <a:buNone/>
            </a:pPr>
            <a:r>
              <a:rPr lang="en-GB" altLang="pl-PL" sz="2400" b="1" dirty="0">
                <a:solidFill>
                  <a:srgbClr val="FFFFFF"/>
                </a:solidFill>
              </a:rPr>
              <a:t>I </a:t>
            </a:r>
            <a:r>
              <a:rPr lang="en-GB" altLang="pl-PL" sz="2400" b="1" dirty="0" err="1">
                <a:solidFill>
                  <a:srgbClr val="FFFFFF"/>
                </a:solidFill>
              </a:rPr>
              <a:t>nagroda</a:t>
            </a:r>
            <a:r>
              <a:rPr lang="en-GB" altLang="pl-PL" sz="2400" b="1" dirty="0">
                <a:solidFill>
                  <a:srgbClr val="FFFFFF"/>
                </a:solidFill>
              </a:rPr>
              <a:t> w </a:t>
            </a:r>
            <a:r>
              <a:rPr lang="en-GB" altLang="pl-PL" sz="2400" b="1" dirty="0" err="1">
                <a:solidFill>
                  <a:srgbClr val="FFFFFF"/>
                </a:solidFill>
              </a:rPr>
              <a:t>plebiscycie</a:t>
            </a:r>
            <a:r>
              <a:rPr lang="en-GB" altLang="pl-PL" sz="2400" b="1" dirty="0">
                <a:solidFill>
                  <a:srgbClr val="FFFFFF"/>
                </a:solidFill>
              </a:rPr>
              <a:t> </a:t>
            </a:r>
            <a:br>
              <a:rPr lang="en-GB" altLang="pl-PL" sz="2400" b="1" dirty="0">
                <a:solidFill>
                  <a:srgbClr val="FFFFFF"/>
                </a:solidFill>
              </a:rPr>
            </a:br>
            <a:r>
              <a:rPr lang="en-GB" altLang="pl-PL" sz="2400" b="1" dirty="0" err="1">
                <a:solidFill>
                  <a:srgbClr val="FFFFFF"/>
                </a:solidFill>
              </a:rPr>
              <a:t>Wielkie</a:t>
            </a:r>
            <a:r>
              <a:rPr lang="en-GB" altLang="pl-PL" sz="2400" b="1" dirty="0">
                <a:solidFill>
                  <a:srgbClr val="FFFFFF"/>
                </a:solidFill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</a:rPr>
              <a:t>Odkrywanie</a:t>
            </a:r>
            <a:r>
              <a:rPr lang="en-GB" altLang="pl-PL" sz="2400" b="1" dirty="0">
                <a:solidFill>
                  <a:srgbClr val="FFFFFF"/>
                </a:solidFill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</a:rPr>
              <a:t>Małopolski</a:t>
            </a:r>
            <a:endParaRPr lang="en-GB" altLang="pl-PL" sz="2400" b="1" dirty="0">
              <a:solidFill>
                <a:srgbClr val="FFFFFF"/>
              </a:solidFill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29860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17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538736" cy="1571774"/>
          </a:xfrm>
        </p:spPr>
        <p:txBody>
          <a:bodyPr>
            <a:normAutofit/>
          </a:bodyPr>
          <a:lstStyle/>
          <a:p>
            <a:r>
              <a:rPr lang="pl-PL" sz="2400" dirty="0"/>
              <a:t>W 2006 roku powstaje Zintegrowana Strategia Rozwoju Obszarów Wiejskich dla 6 gmin</a:t>
            </a:r>
          </a:p>
        </p:txBody>
      </p:sp>
      <p:pic>
        <p:nvPicPr>
          <p:cNvPr id="5" name="Picture 3" descr="C:\Users\Alicja\Desktop\Rozwój LGD SDK\dK 2014\ZSROW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22" y="692696"/>
            <a:ext cx="3854070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licja\Desktop\Rozwój LGD SDK\dK 2014\1 strategia -podpisani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657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51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icja\Desktop\Rozwój LGD SDK\dK 2014\1 Zarząd LGD D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4" y="692696"/>
            <a:ext cx="8255918" cy="54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98746" y="6204861"/>
            <a:ext cx="8483222" cy="65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>
                <a:srgbClr val="FFFFFF"/>
              </a:buClr>
              <a:buFont typeface="Times New Roman" pitchFamily="16" charset="0"/>
              <a:buNone/>
            </a:pPr>
            <a:r>
              <a:rPr lang="pl-PL" altLang="pl-PL" sz="2400" b="1" dirty="0">
                <a:solidFill>
                  <a:srgbClr val="FFFFFF"/>
                </a:solidFill>
              </a:rPr>
              <a:t>W marcu 2006r. powstaje Stowarzyszenie Dolina Karpia</a:t>
            </a:r>
            <a:endParaRPr lang="en-GB" altLang="pl-PL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260013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28600" y="2438400"/>
            <a:ext cx="44148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rgbClr val="BBE0E3"/>
              </a:buClr>
              <a:buFont typeface="Tahoma" pitchFamily="32" charset="0"/>
              <a:buNone/>
            </a:pPr>
            <a:r>
              <a:rPr lang="en-GB" altLang="pl-PL" sz="3200" b="1" i="1">
                <a:solidFill>
                  <a:srgbClr val="FFFFCC"/>
                </a:solidFill>
                <a:latin typeface="Tahoma" pitchFamily="32" charset="0"/>
              </a:rPr>
              <a:t>2  czerwca 2006r.</a:t>
            </a:r>
            <a:r>
              <a:rPr lang="en-GB" altLang="pl-PL" sz="2800" b="1" i="1">
                <a:solidFill>
                  <a:srgbClr val="FFFFCC"/>
                </a:solidFill>
                <a:latin typeface="Tahoma" pitchFamily="32" charset="0"/>
              </a:rPr>
              <a:t> </a:t>
            </a:r>
            <a:r>
              <a:rPr lang="en-GB" altLang="pl-PL" sz="2800" b="1" i="1">
                <a:solidFill>
                  <a:srgbClr val="FFFFCC"/>
                </a:solidFill>
                <a:latin typeface="Verdana" pitchFamily="32" charset="0"/>
              </a:rPr>
              <a:t>zatorski karp wędzony zdobywa statuetkę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BBE0E3"/>
              </a:buClr>
              <a:buFont typeface="Verdana" pitchFamily="32" charset="0"/>
              <a:buNone/>
            </a:pPr>
            <a:r>
              <a:rPr lang="en-GB" altLang="pl-PL" sz="2800" b="1" i="1">
                <a:solidFill>
                  <a:srgbClr val="FFFFCC"/>
                </a:solidFill>
                <a:latin typeface="Verdana" pitchFamily="32" charset="0"/>
              </a:rPr>
              <a:t>    Złotego Orła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BBE0E3"/>
              </a:buClr>
              <a:buFont typeface="Verdana" pitchFamily="32" charset="0"/>
              <a:buNone/>
            </a:pPr>
            <a:r>
              <a:rPr lang="en-GB" altLang="pl-PL" sz="2800" b="1" i="1">
                <a:solidFill>
                  <a:srgbClr val="FFFFCC"/>
                </a:solidFill>
                <a:latin typeface="Verdana" pitchFamily="32" charset="0"/>
              </a:rPr>
              <a:t>    dla najlepszego produktu regionalnego Małopolski Zachodniej</a:t>
            </a:r>
          </a:p>
        </p:txBody>
      </p:sp>
    </p:spTree>
    <p:extLst>
      <p:ext uri="{BB962C8B-B14F-4D97-AF65-F5344CB8AC3E}">
        <p14:creationId xmlns:p14="http://schemas.microsoft.com/office/powerpoint/2010/main" val="4268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39750"/>
            <a:ext cx="3944938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9750"/>
            <a:ext cx="3890963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0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9144000" cy="60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17526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5638800"/>
            <a:ext cx="861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BBE0E3"/>
              </a:buClr>
              <a:buFont typeface="Tahoma" pitchFamily="32" charset="0"/>
              <a:buNone/>
            </a:pPr>
            <a:r>
              <a:rPr lang="en-GB" altLang="pl-PL" sz="4000" b="1" i="1">
                <a:solidFill>
                  <a:srgbClr val="FFFFFF"/>
                </a:solidFill>
                <a:latin typeface="Tahoma" pitchFamily="32" charset="0"/>
              </a:rPr>
              <a:t>Dolina Karpia    </a:t>
            </a:r>
            <a:r>
              <a:rPr lang="en-GB" altLang="pl-PL" sz="2400" b="1" i="1">
                <a:solidFill>
                  <a:srgbClr val="FFFFFF"/>
                </a:solidFill>
                <a:latin typeface="Tahoma" pitchFamily="32" charset="0"/>
              </a:rPr>
              <a:t>29 września 2006r.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buClr>
                <a:srgbClr val="BBE0E3"/>
              </a:buClr>
              <a:buFont typeface="Tahoma" pitchFamily="32" charset="0"/>
              <a:buNone/>
            </a:pPr>
            <a:r>
              <a:rPr lang="en-GB" altLang="pl-PL" sz="2800" b="1" i="1">
                <a:solidFill>
                  <a:srgbClr val="FFFFFF"/>
                </a:solidFill>
                <a:latin typeface="Tahoma" pitchFamily="32" charset="0"/>
              </a:rPr>
              <a:t>I miejsce w kategorii „Atrakcja turystyczna”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152400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buClr>
                <a:srgbClr val="BBE0E3"/>
              </a:buClr>
              <a:buFont typeface="Tahoma" pitchFamily="32" charset="0"/>
              <a:buNone/>
            </a:pPr>
            <a:r>
              <a:rPr lang="en-GB" altLang="pl-PL" sz="2800" b="1" i="1" dirty="0" err="1">
                <a:solidFill>
                  <a:srgbClr val="FFFFFF"/>
                </a:solidFill>
                <a:latin typeface="Tahoma" pitchFamily="32" charset="0"/>
              </a:rPr>
              <a:t>Plebiscyt</a:t>
            </a:r>
            <a:r>
              <a:rPr lang="en-GB" altLang="pl-PL" sz="2800" b="1" i="1" dirty="0">
                <a:solidFill>
                  <a:srgbClr val="FFFFFF"/>
                </a:solidFill>
                <a:latin typeface="Tahoma" pitchFamily="32" charset="0"/>
              </a:rPr>
              <a:t>:   </a:t>
            </a:r>
            <a:r>
              <a:rPr lang="en-GB" altLang="pl-PL" sz="2800" b="1" i="1" dirty="0" err="1">
                <a:solidFill>
                  <a:srgbClr val="FFFFFF"/>
                </a:solidFill>
                <a:latin typeface="Tahoma" pitchFamily="32" charset="0"/>
              </a:rPr>
              <a:t>Wielkie</a:t>
            </a:r>
            <a:r>
              <a:rPr lang="en-GB" altLang="pl-PL" sz="2800" b="1" i="1" dirty="0">
                <a:solidFill>
                  <a:srgbClr val="FFFFFF"/>
                </a:solidFill>
                <a:latin typeface="Tahoma" pitchFamily="32" charset="0"/>
              </a:rPr>
              <a:t> </a:t>
            </a:r>
            <a:r>
              <a:rPr lang="en-GB" altLang="pl-PL" sz="2800" b="1" i="1" dirty="0" err="1">
                <a:solidFill>
                  <a:srgbClr val="FFFFFF"/>
                </a:solidFill>
                <a:latin typeface="Tahoma" pitchFamily="32" charset="0"/>
              </a:rPr>
              <a:t>Odkrywanie</a:t>
            </a:r>
            <a:r>
              <a:rPr lang="en-GB" altLang="pl-PL" sz="2800" b="1" i="1" dirty="0">
                <a:solidFill>
                  <a:srgbClr val="FFFFFF"/>
                </a:solidFill>
                <a:latin typeface="Tahoma" pitchFamily="32" charset="0"/>
              </a:rPr>
              <a:t> </a:t>
            </a:r>
            <a:r>
              <a:rPr lang="en-GB" altLang="pl-PL" sz="2800" b="1" i="1" dirty="0" err="1">
                <a:solidFill>
                  <a:srgbClr val="FFFFFF"/>
                </a:solidFill>
                <a:latin typeface="Tahoma" pitchFamily="32" charset="0"/>
              </a:rPr>
              <a:t>Małoposki</a:t>
            </a:r>
            <a:endParaRPr lang="en-GB" altLang="pl-PL" sz="2800" b="1" i="1" dirty="0">
              <a:solidFill>
                <a:srgbClr val="FFFFFF"/>
              </a:solidFill>
              <a:latin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685800" y="1752600"/>
            <a:ext cx="7924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Karp zatorski zostaje wpisany przez Ministra Rolnictwa i Rozwoju Wsi na Listę Produktów Tradycyjnych jako 20 produkt tradycyjny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 z Małopolski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36750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600">
                <a:solidFill>
                  <a:srgbClr val="FFFFFF"/>
                </a:solidFill>
                <a:latin typeface="Times New Roman" pitchFamily="18" charset="0"/>
              </a:rPr>
              <a:t>28 lutego 2007 r.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995738" y="4076700"/>
            <a:ext cx="4681537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400" b="1">
                <a:solidFill>
                  <a:srgbClr val="FFFFFF"/>
                </a:solidFill>
                <a:latin typeface="Times New Roman" pitchFamily="18" charset="0"/>
              </a:rPr>
              <a:t>Rejestracji dokonuje grupa producencka:</a:t>
            </a:r>
          </a:p>
          <a:p>
            <a:pPr>
              <a:buClr>
                <a:srgbClr val="FFFFFF"/>
              </a:buClr>
              <a:buFont typeface="Times New Roman" pitchFamily="18" charset="0"/>
              <a:buNone/>
            </a:pPr>
            <a:endParaRPr lang="en-GB" altLang="pl-PL" sz="6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FF"/>
                </a:solidFill>
                <a:latin typeface="Times New Roman" pitchFamily="18" charset="0"/>
              </a:rPr>
              <a:t> Rybacki Zakład Doświadczalny</a:t>
            </a:r>
          </a:p>
          <a:p>
            <a:pPr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400" b="1">
                <a:solidFill>
                  <a:srgbClr val="FFFFFF"/>
                </a:solidFill>
                <a:latin typeface="Times New Roman" pitchFamily="18" charset="0"/>
              </a:rPr>
              <a:t>  w Zatorze</a:t>
            </a:r>
          </a:p>
          <a:p>
            <a:pPr>
              <a:buClr>
                <a:srgbClr val="FFFFFF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FF"/>
                </a:solidFill>
                <a:latin typeface="Times New Roman" pitchFamily="18" charset="0"/>
              </a:rPr>
              <a:t> Zatorskie Towarzystwo  </a:t>
            </a:r>
          </a:p>
          <a:p>
            <a:pPr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400" b="1">
                <a:solidFill>
                  <a:srgbClr val="FFFFFF"/>
                </a:solidFill>
                <a:latin typeface="Times New Roman" pitchFamily="18" charset="0"/>
              </a:rPr>
              <a:t>  Wędkarskie</a:t>
            </a:r>
          </a:p>
        </p:txBody>
      </p:sp>
    </p:spTree>
    <p:extLst>
      <p:ext uri="{BB962C8B-B14F-4D97-AF65-F5344CB8AC3E}">
        <p14:creationId xmlns:p14="http://schemas.microsoft.com/office/powerpoint/2010/main" val="22006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3148" y="559643"/>
            <a:ext cx="2520280" cy="238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460" y="3068960"/>
            <a:ext cx="335755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17"/>
          <p:cNvSpPr txBox="1"/>
          <p:nvPr/>
        </p:nvSpPr>
        <p:spPr>
          <a:xfrm>
            <a:off x="415354" y="566450"/>
            <a:ext cx="55247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2800" b="1" dirty="0">
                <a:latin typeface="+mj-lt"/>
              </a:rPr>
              <a:t>Gmina Zator </a:t>
            </a:r>
            <a:endParaRPr lang="pl-PL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l-PL" sz="2800" dirty="0">
                <a:latin typeface="+mj-lt"/>
              </a:rPr>
              <a:t>WOJEWÓDZTWO MAŁOPOLSKIE</a:t>
            </a:r>
          </a:p>
          <a:p>
            <a:endParaRPr lang="de-CH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73733"/>
            <a:ext cx="3486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43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57200" y="121920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Lokalna Grupa Producencka Karpia Zatorskiego składa wniosek o rejestrację nazwy “karp zatorski” jako chronionej nazwy pochodzenia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4198938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600">
                <a:solidFill>
                  <a:srgbClr val="FFFFFF"/>
                </a:solidFill>
                <a:latin typeface="Times New Roman" pitchFamily="18" charset="0"/>
              </a:rPr>
              <a:t>30 marca 2007 r.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0" y="3068638"/>
            <a:ext cx="427513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400">
                <a:solidFill>
                  <a:srgbClr val="FFFFFF"/>
                </a:solidFill>
                <a:latin typeface="Times New Roman" pitchFamily="18" charset="0"/>
              </a:rPr>
              <a:t>23 kwietnia 2007 r.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3962400" y="3200400"/>
            <a:ext cx="49530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800">
                <a:solidFill>
                  <a:srgbClr val="FFFFFF"/>
                </a:solidFill>
                <a:latin typeface="Times New Roman" pitchFamily="18" charset="0"/>
              </a:rPr>
              <a:t>Decyzją MRiRW na podstawie wniosku stwierdza spełnienie wymagań WE </a:t>
            </a:r>
            <a:r>
              <a:rPr lang="en-GB" altLang="pl-PL" sz="2800" i="1">
                <a:solidFill>
                  <a:srgbClr val="FFFFFF"/>
                </a:solidFill>
                <a:latin typeface="Times New Roman" pitchFamily="18" charset="0"/>
              </a:rPr>
              <a:t>w sprawie ochrony oznaczeń geograficznych i nazw pochodzenia produktów rolnych 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800" i="1">
                <a:solidFill>
                  <a:srgbClr val="FFFFFF"/>
                </a:solidFill>
                <a:latin typeface="Times New Roman" pitchFamily="18" charset="0"/>
              </a:rPr>
              <a:t>i środków spożywczych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05263"/>
            <a:ext cx="2087562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381000" y="1295400"/>
            <a:ext cx="3429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Grupa producencka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Karpia Zatorskiego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otrzymuje prawo do korzystania 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z etykiety produktu tradycyjnego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opracowanej przez</a:t>
            </a:r>
          </a:p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>
                <a:solidFill>
                  <a:srgbClr val="FFFFFF"/>
                </a:solidFill>
                <a:latin typeface="Times New Roman" pitchFamily="18" charset="0"/>
              </a:rPr>
              <a:t> Małopolską Agencję Rozwoju Regionalnego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64978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27432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600">
                <a:solidFill>
                  <a:srgbClr val="FFFFFF"/>
                </a:solidFill>
                <a:latin typeface="Times New Roman" pitchFamily="18" charset="0"/>
              </a:rPr>
              <a:t>Maj 2007 r.</a:t>
            </a:r>
          </a:p>
        </p:txBody>
      </p:sp>
    </p:spTree>
    <p:extLst>
      <p:ext uri="{BB962C8B-B14F-4D97-AF65-F5344CB8AC3E}">
        <p14:creationId xmlns:p14="http://schemas.microsoft.com/office/powerpoint/2010/main" val="165258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icja\Desktop\Rozwój LGD SDK\dK 2014\w Krakowie MA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4" y="620688"/>
            <a:ext cx="2769578" cy="38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licja\Desktop\Rozwój LGD SDK\dK 2014\w Krakowie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0688"/>
            <a:ext cx="4032448" cy="30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licja\Desktop\Rozwój LGD SDK\dK 2014\scrabble 2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52" y="4064068"/>
            <a:ext cx="3382516" cy="22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licja\Desktop\Rozwój LGD SDK\dK 2014\promocja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0712">
            <a:off x="1094969" y="3685111"/>
            <a:ext cx="4294509" cy="24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73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icja\Desktop\Rozwój LGD SDK\dK 2014\filmowcy 4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51" y="3501008"/>
            <a:ext cx="39368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licja\Desktop\Rozwój LGD SDK\dK 2014\filmowcy 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51" y="669129"/>
            <a:ext cx="3936886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253992" y="3094829"/>
            <a:ext cx="423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Filmy, których bohaterem był karp zatorski</a:t>
            </a:r>
          </a:p>
        </p:txBody>
      </p:sp>
      <p:pic>
        <p:nvPicPr>
          <p:cNvPr id="3074" name="Picture 2" descr="C:\Users\Alicja\Desktop\Rozwój LGD SDK\dK 2014\inspiracje 3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669129"/>
            <a:ext cx="3657600" cy="26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icja\Desktop\Rozwój LGD SDK\dK 2014\wędkarstwo 2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3877270"/>
            <a:ext cx="3657600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92696" y="3464161"/>
            <a:ext cx="306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Zawody wędkarskie „NO KILL”</a:t>
            </a:r>
          </a:p>
        </p:txBody>
      </p:sp>
    </p:spTree>
    <p:extLst>
      <p:ext uri="{BB962C8B-B14F-4D97-AF65-F5344CB8AC3E}">
        <p14:creationId xmlns:p14="http://schemas.microsoft.com/office/powerpoint/2010/main" val="1556150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0662" y="188640"/>
            <a:ext cx="5829502" cy="773668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Imprezy integracyjne</a:t>
            </a:r>
          </a:p>
        </p:txBody>
      </p:sp>
      <p:pic>
        <p:nvPicPr>
          <p:cNvPr id="13316" name="Picture 4" descr="C:\Users\Alicja\Desktop\Rozwój LGD SDK\dK 2014\1 Turniej gmin Dpoliny Karpia 3 września 2005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07" y="3645023"/>
            <a:ext cx="3744416" cy="28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504192" y="3645024"/>
            <a:ext cx="274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Turniej Gmin Doliny Karpia</a:t>
            </a:r>
          </a:p>
        </p:txBody>
      </p:sp>
      <p:pic>
        <p:nvPicPr>
          <p:cNvPr id="11" name="Picture 2" descr="C:\Users\Alicja\Desktop\Rozwój LGD SDK\dK 2014\MTB 1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07" y="1124744"/>
            <a:ext cx="3724612" cy="23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licja\Desktop\Rozwój LGD SDK\dK 2014\MTB 2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71" y="1124744"/>
            <a:ext cx="186596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licja\Desktop\Rozwój LGD SDK\dK 2014\Kazimierz Mostowik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72" y="3854120"/>
            <a:ext cx="1865967" cy="26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031262" y="1280674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Wyścig Kolarski o Puchar Doliny Karpia</a:t>
            </a:r>
          </a:p>
        </p:txBody>
      </p:sp>
    </p:spTree>
    <p:extLst>
      <p:ext uri="{BB962C8B-B14F-4D97-AF65-F5344CB8AC3E}">
        <p14:creationId xmlns:p14="http://schemas.microsoft.com/office/powerpoint/2010/main" val="30760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9216037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40662" y="188640"/>
            <a:ext cx="5829502" cy="77366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Imprezy rekreacyjne</a:t>
            </a:r>
          </a:p>
        </p:txBody>
      </p:sp>
    </p:spTree>
    <p:extLst>
      <p:ext uri="{BB962C8B-B14F-4D97-AF65-F5344CB8AC3E}">
        <p14:creationId xmlns:p14="http://schemas.microsoft.com/office/powerpoint/2010/main" val="300091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344151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4498975" y="5734050"/>
            <a:ext cx="41052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FFFF66"/>
              </a:buClr>
              <a:buFont typeface="Arial CE" pitchFamily="32" charset="0"/>
              <a:buNone/>
            </a:pPr>
            <a:r>
              <a:rPr lang="en-GB" altLang="pl-PL" sz="4400" b="1">
                <a:solidFill>
                  <a:srgbClr val="FFFF66"/>
                </a:solidFill>
                <a:latin typeface="Arial CE" pitchFamily="32" charset="0"/>
              </a:rPr>
              <a:t>Święto Karpia</a:t>
            </a:r>
          </a:p>
        </p:txBody>
      </p:sp>
    </p:spTree>
    <p:extLst>
      <p:ext uri="{BB962C8B-B14F-4D97-AF65-F5344CB8AC3E}">
        <p14:creationId xmlns:p14="http://schemas.microsoft.com/office/powerpoint/2010/main" val="41821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74625"/>
            <a:ext cx="9396413" cy="703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322263" y="260350"/>
            <a:ext cx="361632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pl-PL" sz="3200">
                <a:solidFill>
                  <a:srgbClr val="000000"/>
                </a:solidFill>
              </a:rPr>
              <a:t>„Zatorski karp na</a:t>
            </a:r>
          </a:p>
          <a:p>
            <a:pPr eaLnBrk="1" hangingPunct="1"/>
            <a:r>
              <a:rPr lang="en-GB" altLang="pl-PL" sz="3200">
                <a:solidFill>
                  <a:srgbClr val="000000"/>
                </a:solidFill>
              </a:rPr>
              <a:t>świątecznym stole”</a:t>
            </a:r>
          </a:p>
        </p:txBody>
      </p:sp>
    </p:spTree>
    <p:extLst>
      <p:ext uri="{BB962C8B-B14F-4D97-AF65-F5344CB8AC3E}">
        <p14:creationId xmlns:p14="http://schemas.microsoft.com/office/powerpoint/2010/main" val="3105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"/>
            <a:ext cx="753317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180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icja\Desktop\Rozwój LGD SDK\dK 2014\Festiwal Doliny Karpia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33971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40662" y="188640"/>
            <a:ext cx="5829502" cy="77366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Festiwal Doliny Karpia</a:t>
            </a:r>
          </a:p>
        </p:txBody>
      </p:sp>
    </p:spTree>
    <p:extLst>
      <p:ext uri="{BB962C8B-B14F-4D97-AF65-F5344CB8AC3E}">
        <p14:creationId xmlns:p14="http://schemas.microsoft.com/office/powerpoint/2010/main" val="367759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9144000" cy="66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5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60350"/>
            <a:ext cx="42164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4292600"/>
            <a:ext cx="3311525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04813"/>
            <a:ext cx="316865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2327275"/>
            <a:ext cx="3236913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7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862388"/>
            <a:ext cx="1588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Nowy projekt – PO Ryby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6012340" y="5153278"/>
            <a:ext cx="3024156" cy="1059207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Dofinansowanie na kwotę 17 mln zł</a:t>
            </a:r>
          </a:p>
        </p:txBody>
      </p:sp>
      <p:pic>
        <p:nvPicPr>
          <p:cNvPr id="7" name="Picture 2" descr="C:\Users\Alicja\Desktop\Rozwój LGD SDK\dK 2014\Słowacja 1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3384376" cy="22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licja\Desktop\Rozwój LGD SDK\dK 2014\Słowacja 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3490">
            <a:off x="663543" y="1838741"/>
            <a:ext cx="1661857" cy="250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licja\Desktop\Rozwój LGD SDK\dK 2014\partnerstwo 1'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62" y="3717032"/>
            <a:ext cx="394163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licja\Desktop\Rozwój LGD SDK\dK 2014\Słowacja 2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876">
            <a:off x="5556164" y="2055396"/>
            <a:ext cx="1620243" cy="243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53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76213"/>
            <a:ext cx="4637087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580063" y="360363"/>
            <a:ext cx="324008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GB" altLang="pl-PL" sz="3200">
                <a:solidFill>
                  <a:srgbClr val="FFFFCC"/>
                </a:solidFill>
              </a:rPr>
              <a:t>Od 2007 roku uchwałą Rady Miejskiej  nadawany jest tytuł:</a:t>
            </a:r>
          </a:p>
          <a:p>
            <a:endParaRPr lang="en-GB" altLang="pl-PL" sz="1200">
              <a:solidFill>
                <a:srgbClr val="FFFFCC"/>
              </a:solidFill>
            </a:endParaRPr>
          </a:p>
          <a:p>
            <a:r>
              <a:rPr lang="en-GB" altLang="pl-PL" sz="3200">
                <a:solidFill>
                  <a:srgbClr val="FFFFCC"/>
                </a:solidFill>
              </a:rPr>
              <a:t>„Zasłużony dla Ziemi Zatorskiej”</a:t>
            </a:r>
          </a:p>
          <a:p>
            <a:endParaRPr lang="en-GB" altLang="pl-PL" sz="3200">
              <a:solidFill>
                <a:srgbClr val="FFFFCC"/>
              </a:solidFill>
            </a:endParaRPr>
          </a:p>
          <a:p>
            <a:r>
              <a:rPr lang="en-GB" altLang="pl-PL" sz="3200">
                <a:solidFill>
                  <a:srgbClr val="FFFFCC"/>
                </a:solidFill>
              </a:rPr>
              <a:t>Wyróżniona osoba otrzymuje statuetkę w kształcie karpia</a:t>
            </a:r>
          </a:p>
        </p:txBody>
      </p:sp>
    </p:spTree>
    <p:extLst>
      <p:ext uri="{BB962C8B-B14F-4D97-AF65-F5344CB8AC3E}">
        <p14:creationId xmlns:p14="http://schemas.microsoft.com/office/powerpoint/2010/main" val="42786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5055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zator.pl/pics/aktualnosci/zlota_lu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33530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Dolina Karpia przed utworzeniem SDK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8101489"/>
              </p:ext>
            </p:extLst>
          </p:nvPr>
        </p:nvGraphicFramePr>
        <p:xfrm>
          <a:off x="850380" y="2996952"/>
          <a:ext cx="2605410" cy="1703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lp</a:t>
                      </a:r>
                      <a:r>
                        <a:rPr lang="pl-PL" sz="1100" dirty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gmina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pow. [km</a:t>
                      </a:r>
                      <a:r>
                        <a:rPr lang="pl-PL" sz="1100" baseline="30000" dirty="0">
                          <a:effectLst/>
                        </a:rPr>
                        <a:t>2</a:t>
                      </a:r>
                      <a:r>
                        <a:rPr lang="pl-PL" sz="1100" dirty="0">
                          <a:effectLst/>
                        </a:rPr>
                        <a:t>]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Przeciszów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Spytkowice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Zator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7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134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2094217"/>
            <a:ext cx="29637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Tab.1 Obszar Doliny Karpia w pierwszym okresie</a:t>
            </a:r>
            <a:endParaRPr kumimoji="0" lang="pl-PL" altLang="pl-PL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04864"/>
            <a:ext cx="4690864" cy="27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Dolina Karpia – obszar 6 gmin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9898036"/>
              </p:ext>
            </p:extLst>
          </p:nvPr>
        </p:nvGraphicFramePr>
        <p:xfrm>
          <a:off x="827584" y="2823607"/>
          <a:ext cx="2376265" cy="2477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lp</a:t>
                      </a:r>
                      <a:r>
                        <a:rPr lang="pl-PL" sz="1100" dirty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gmina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pow. [km</a:t>
                      </a:r>
                      <a:r>
                        <a:rPr lang="pl-PL" sz="1100" baseline="30000">
                          <a:effectLst/>
                        </a:rPr>
                        <a:t>2</a:t>
                      </a:r>
                      <a:r>
                        <a:rPr lang="pl-PL" sz="1100">
                          <a:effectLst/>
                        </a:rPr>
                        <a:t>]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Przeciszów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Spytkowice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Zator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Brzeźnica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Osiek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Polanka W.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269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9552" y="1772816"/>
            <a:ext cx="3096344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Tab.2 Obszar Doliny Karpia w drugim okresie</a:t>
            </a: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5050904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9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Dolina Karpia – obszar 7 gmin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3012679"/>
              </p:ext>
            </p:extLst>
          </p:nvPr>
        </p:nvGraphicFramePr>
        <p:xfrm>
          <a:off x="755576" y="2708920"/>
          <a:ext cx="2520280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lp 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gmina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pow. [km</a:t>
                      </a:r>
                      <a:r>
                        <a:rPr lang="pl-PL" sz="1100" baseline="30000">
                          <a:effectLst/>
                        </a:rPr>
                        <a:t>2</a:t>
                      </a:r>
                      <a:r>
                        <a:rPr lang="pl-PL" sz="1100">
                          <a:effectLst/>
                        </a:rPr>
                        <a:t>]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Przeciszów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Spytkowice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Zator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Brzeźnica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Osiek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41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Polanka W.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24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Tomice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42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310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9377"/>
            <a:ext cx="4830688" cy="2873839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791491"/>
            <a:ext cx="3168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Tab. 3 O</a:t>
            </a: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bszar Doliny Karpia w trzecim okresie</a:t>
            </a:r>
            <a:endParaRPr kumimoji="0" lang="pl-PL" altLang="pl-PL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93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63675"/>
            <a:ext cx="3386138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781050" y="260350"/>
            <a:ext cx="7589838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pl-PL" sz="3200">
                <a:solidFill>
                  <a:srgbClr val="FFFFCC"/>
                </a:solidFill>
              </a:rPr>
              <a:t>Na ścianie zatorskiego Ratusza powstała</a:t>
            </a:r>
          </a:p>
          <a:p>
            <a:pPr eaLnBrk="1" hangingPunct="1"/>
            <a:r>
              <a:rPr lang="en-GB" altLang="pl-PL" sz="3200">
                <a:solidFill>
                  <a:srgbClr val="FFFFCC"/>
                </a:solidFill>
              </a:rPr>
              <a:t>największa płaskorzeźba w Małopolsce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2519363"/>
            <a:ext cx="4656137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954588" y="1439863"/>
            <a:ext cx="3411537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pl-PL" sz="2200">
                <a:solidFill>
                  <a:srgbClr val="FFFFCC"/>
                </a:solidFill>
              </a:rPr>
              <a:t>Autor: prof. Mieszko Tylka</a:t>
            </a:r>
          </a:p>
          <a:p>
            <a:pPr eaLnBrk="1" hangingPunct="1"/>
            <a:r>
              <a:rPr lang="en-GB" altLang="pl-PL" sz="2200">
                <a:solidFill>
                  <a:srgbClr val="FFFFCC"/>
                </a:solidFill>
              </a:rPr>
              <a:t>ASP Kraków</a:t>
            </a:r>
          </a:p>
        </p:txBody>
      </p:sp>
    </p:spTree>
    <p:extLst>
      <p:ext uri="{BB962C8B-B14F-4D97-AF65-F5344CB8AC3E}">
        <p14:creationId xmlns:p14="http://schemas.microsoft.com/office/powerpoint/2010/main" val="37257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1000" y="381000"/>
            <a:ext cx="8382000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9999"/>
              </a:buClr>
              <a:buFont typeface="Verdana" pitchFamily="34" charset="0"/>
              <a:buNone/>
            </a:pP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Dnia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19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grudnia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</a:rPr>
              <a:t>2003 r.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w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Teatrze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</a:rPr>
              <a:t>ł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owackiego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w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Krakowie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odby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</a:rPr>
              <a:t>ł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</a:rPr>
              <a:t>ę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uroczyste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podsumowanie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Programu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Szkoleniowego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realizowanego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w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ramach</a:t>
            </a:r>
            <a:endParaRPr lang="en-GB" altLang="pl-PL" sz="2400" b="1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buClr>
                <a:srgbClr val="009999"/>
              </a:buClr>
              <a:buFont typeface="Verdana" pitchFamily="34" charset="0"/>
              <a:buNone/>
            </a:pP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Programu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Aktywizacji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Obszarów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pl-PL" sz="2400" b="1" dirty="0" err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Wiejskich</a:t>
            </a:r>
            <a:r>
              <a:rPr lang="en-GB" altLang="pl-PL" sz="2400" b="1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/>
          <a:stretch>
            <a:fillRect/>
          </a:stretch>
        </p:blipFill>
        <p:spPr bwMode="auto">
          <a:xfrm>
            <a:off x="1676400" y="2590800"/>
            <a:ext cx="5715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48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457200" y="6019800"/>
            <a:ext cx="8382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9999"/>
              </a:buClr>
              <a:buFont typeface="Verdana" pitchFamily="34" charset="0"/>
              <a:buNone/>
            </a:pPr>
            <a:r>
              <a:rPr lang="en-GB" altLang="pl-PL" b="1">
                <a:solidFill>
                  <a:srgbClr val="FFFFFF"/>
                </a:solidFill>
                <a:latin typeface="Verdana" pitchFamily="34" charset="0"/>
              </a:rPr>
              <a:t>Powstaje projekt „Dolina Karpia” opracowany przez zespół osób z trzech gmin: Zator, Przeciszów i Spytkowice</a:t>
            </a:r>
          </a:p>
        </p:txBody>
      </p:sp>
    </p:spTree>
    <p:extLst>
      <p:ext uri="{BB962C8B-B14F-4D97-AF65-F5344CB8AC3E}">
        <p14:creationId xmlns:p14="http://schemas.microsoft.com/office/powerpoint/2010/main" val="12137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\\192.168.1.240\media\Zdjecia\UM\Panorama_sciana_UM\43084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4624"/>
            <a:ext cx="1021208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14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0"/>
            <a:ext cx="77247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520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390624"/>
            <a:ext cx="4000496" cy="357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s://encrypted-tbn3.gstatic.com/images?q=tbn:ANd9GcR8fKkjURd0lW0mnMH8Bp4pdJMBCZxBLwyz8FD0sNFAmZ9eI9Q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0154" y="338356"/>
            <a:ext cx="623912" cy="714380"/>
          </a:xfrm>
          <a:prstGeom prst="rect">
            <a:avLst/>
          </a:prstGeom>
          <a:noFill/>
        </p:spPr>
      </p:pic>
      <p:cxnSp>
        <p:nvCxnSpPr>
          <p:cNvPr id="8" name="Łącznik prosty 11"/>
          <p:cNvCxnSpPr/>
          <p:nvPr/>
        </p:nvCxnSpPr>
        <p:spPr>
          <a:xfrm>
            <a:off x="428596" y="1195164"/>
            <a:ext cx="835824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13"/>
          <p:cNvCxnSpPr/>
          <p:nvPr/>
        </p:nvCxnSpPr>
        <p:spPr>
          <a:xfrm>
            <a:off x="428596" y="1357298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971600" y="372380"/>
            <a:ext cx="6673750" cy="646331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Gmina Zator – gmina z pomysłem</a:t>
            </a:r>
            <a:endParaRPr lang="de-C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843808" y="4996225"/>
            <a:ext cx="471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>
                <a:latin typeface="Bell MT" pitchFamily="18" charset="0"/>
              </a:rPr>
              <a:t>   </a:t>
            </a:r>
            <a:r>
              <a:rPr lang="pl-PL" b="1" dirty="0"/>
              <a:t>Specjalna Strefa Ekonomiczna</a:t>
            </a:r>
            <a:r>
              <a:rPr lang="de-DE" dirty="0"/>
              <a:t>, </a:t>
            </a:r>
            <a:r>
              <a:rPr lang="pl-PL" dirty="0"/>
              <a:t>podstrefa  </a:t>
            </a:r>
          </a:p>
          <a:p>
            <a:pPr>
              <a:buClr>
                <a:srgbClr val="FF0000"/>
              </a:buClr>
            </a:pPr>
            <a:r>
              <a:rPr lang="pl-PL" dirty="0"/>
              <a:t>      </a:t>
            </a:r>
            <a:r>
              <a:rPr lang="de-DE" dirty="0" err="1"/>
              <a:t>Krakowski</a:t>
            </a:r>
            <a:r>
              <a:rPr lang="pl-PL" dirty="0"/>
              <a:t>ego</a:t>
            </a:r>
            <a:r>
              <a:rPr lang="de-DE" dirty="0"/>
              <a:t> Park</a:t>
            </a:r>
            <a:r>
              <a:rPr lang="pl-PL" dirty="0"/>
              <a:t>u</a:t>
            </a:r>
            <a:r>
              <a:rPr lang="de-DE" dirty="0"/>
              <a:t> </a:t>
            </a:r>
            <a:r>
              <a:rPr lang="de-DE" dirty="0" err="1"/>
              <a:t>Technologiczn</a:t>
            </a:r>
            <a:r>
              <a:rPr lang="pl-PL" dirty="0"/>
              <a:t>ego</a:t>
            </a:r>
            <a:r>
              <a:rPr lang="de-DE" dirty="0"/>
              <a:t> </a:t>
            </a:r>
            <a:r>
              <a:rPr lang="pl-PL" dirty="0"/>
              <a:t>     </a:t>
            </a:r>
            <a:endParaRPr lang="de-CH" dirty="0"/>
          </a:p>
        </p:txBody>
      </p:sp>
      <p:sp>
        <p:nvSpPr>
          <p:cNvPr id="14" name="Prostokąt 13"/>
          <p:cNvSpPr/>
          <p:nvPr/>
        </p:nvSpPr>
        <p:spPr>
          <a:xfrm>
            <a:off x="4701456" y="2532987"/>
            <a:ext cx="407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de-DE" dirty="0"/>
              <a:t>„</a:t>
            </a:r>
            <a:r>
              <a:rPr lang="de-DE" b="1" dirty="0" err="1"/>
              <a:t>DinoZatorLand</a:t>
            </a:r>
            <a:r>
              <a:rPr lang="de-DE" dirty="0"/>
              <a:t>", </a:t>
            </a:r>
            <a:r>
              <a:rPr lang="pl-PL" dirty="0"/>
              <a:t>najnowocześniejszy </a:t>
            </a:r>
          </a:p>
          <a:p>
            <a:pPr>
              <a:buClr>
                <a:srgbClr val="FF0000"/>
              </a:buClr>
            </a:pPr>
            <a:r>
              <a:rPr lang="pl-PL" dirty="0"/>
              <a:t>   w Polsce Edukacyjny Park Jurajski.</a:t>
            </a:r>
            <a:endParaRPr lang="de-CH" dirty="0"/>
          </a:p>
        </p:txBody>
      </p:sp>
      <p:sp>
        <p:nvSpPr>
          <p:cNvPr id="15" name="Prostokąt 14"/>
          <p:cNvSpPr/>
          <p:nvPr/>
        </p:nvSpPr>
        <p:spPr>
          <a:xfrm>
            <a:off x="2842024" y="4055725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>
                <a:latin typeface="Bell MT" pitchFamily="18" charset="0"/>
              </a:rPr>
              <a:t> „</a:t>
            </a:r>
            <a:r>
              <a:rPr lang="pl-PL" b="1" dirty="0"/>
              <a:t>Park św. </a:t>
            </a:r>
            <a:r>
              <a:rPr lang="de-DE" b="1" dirty="0" err="1"/>
              <a:t>Mikołaja</a:t>
            </a:r>
            <a:r>
              <a:rPr lang="de-DE" b="1" dirty="0"/>
              <a:t> - w </a:t>
            </a:r>
            <a:r>
              <a:rPr lang="de-DE" b="1" dirty="0" err="1"/>
              <a:t>Krainie</a:t>
            </a:r>
            <a:r>
              <a:rPr lang="de-DE" b="1" dirty="0"/>
              <a:t> </a:t>
            </a:r>
            <a:r>
              <a:rPr lang="de-DE" b="1" dirty="0" err="1"/>
              <a:t>Bajek</a:t>
            </a:r>
            <a:r>
              <a:rPr lang="de-DE" dirty="0"/>
              <a:t>“</a:t>
            </a:r>
            <a:endParaRPr lang="pl-PL" dirty="0"/>
          </a:p>
          <a:p>
            <a:pPr>
              <a:buClr>
                <a:srgbClr val="FF0000"/>
              </a:buClr>
            </a:pPr>
            <a:r>
              <a:rPr lang="pl-PL" dirty="0"/>
              <a:t>    jedyny tego typu park rozrywki w południowej Polsce.</a:t>
            </a:r>
            <a:endParaRPr lang="de-CH" dirty="0"/>
          </a:p>
        </p:txBody>
      </p:sp>
      <p:sp>
        <p:nvSpPr>
          <p:cNvPr id="16" name="Prostokąt 15"/>
          <p:cNvSpPr/>
          <p:nvPr/>
        </p:nvSpPr>
        <p:spPr>
          <a:xfrm>
            <a:off x="4222137" y="3347013"/>
            <a:ext cx="4558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>
                <a:latin typeface="Bell MT" pitchFamily="18" charset="0"/>
              </a:rPr>
              <a:t>  </a:t>
            </a:r>
            <a:r>
              <a:rPr lang="pl-PL" b="1" dirty="0"/>
              <a:t>Park Mitologii </a:t>
            </a:r>
            <a:r>
              <a:rPr lang="pl-PL" dirty="0"/>
              <a:t>nad Zbiornikiem Piastowskim.</a:t>
            </a:r>
            <a:endParaRPr lang="de-CH" dirty="0"/>
          </a:p>
        </p:txBody>
      </p:sp>
      <p:sp>
        <p:nvSpPr>
          <p:cNvPr id="17" name="Prostokąt 16"/>
          <p:cNvSpPr/>
          <p:nvPr/>
        </p:nvSpPr>
        <p:spPr>
          <a:xfrm>
            <a:off x="1111436" y="5949280"/>
            <a:ext cx="6653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de-DE" dirty="0"/>
              <a:t>„</a:t>
            </a:r>
            <a:r>
              <a:rPr lang="pl-PL" b="1" dirty="0" err="1"/>
              <a:t>Energylandia</a:t>
            </a:r>
            <a:r>
              <a:rPr lang="de-DE" dirty="0"/>
              <a:t>", </a:t>
            </a:r>
            <a:r>
              <a:rPr lang="pl-PL" dirty="0"/>
              <a:t>największy Park Rozrywki w Polsce.</a:t>
            </a:r>
            <a:endParaRPr lang="de-CH" dirty="0"/>
          </a:p>
        </p:txBody>
      </p:sp>
      <p:sp>
        <p:nvSpPr>
          <p:cNvPr id="18" name="Prostokąt 17"/>
          <p:cNvSpPr/>
          <p:nvPr/>
        </p:nvSpPr>
        <p:spPr>
          <a:xfrm>
            <a:off x="4716016" y="1700808"/>
            <a:ext cx="407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de-DE" dirty="0"/>
              <a:t>„</a:t>
            </a:r>
            <a:r>
              <a:rPr lang="de-DE" b="1" dirty="0"/>
              <a:t>D</a:t>
            </a:r>
            <a:r>
              <a:rPr lang="pl-PL" b="1" dirty="0" err="1"/>
              <a:t>olina</a:t>
            </a:r>
            <a:r>
              <a:rPr lang="pl-PL" b="1" dirty="0"/>
              <a:t> Karpia</a:t>
            </a:r>
            <a:r>
              <a:rPr lang="de-DE" dirty="0"/>
              <a:t>", </a:t>
            </a:r>
            <a:r>
              <a:rPr lang="pl-PL" dirty="0"/>
              <a:t>projekt od którego wszystko się zaczęło.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1301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Tomasz Wieliczko\Desktop\sfd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751"/>
            <a:ext cx="9728649" cy="69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159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Tomasz Wieliczko\Desktop\sagdsf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6" y="0"/>
            <a:ext cx="9153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95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188640"/>
            <a:ext cx="9252520" cy="64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982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Budowa strefy aktywności gospodarczej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Tytuł 4"/>
          <p:cNvSpPr txBox="1">
            <a:spLocks/>
          </p:cNvSpPr>
          <p:nvPr/>
        </p:nvSpPr>
        <p:spPr>
          <a:xfrm>
            <a:off x="683568" y="6104720"/>
            <a:ext cx="730436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/>
              <a:t>www.strefa.zator.pl</a:t>
            </a:r>
          </a:p>
        </p:txBody>
      </p:sp>
      <p:sp>
        <p:nvSpPr>
          <p:cNvPr id="11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600200"/>
            <a:ext cx="4042792" cy="4525963"/>
          </a:xfrm>
        </p:spPr>
        <p:txBody>
          <a:bodyPr>
            <a:normAutofit/>
          </a:bodyPr>
          <a:lstStyle/>
          <a:p>
            <a:r>
              <a:rPr lang="pl-PL" dirty="0"/>
              <a:t>40 ha terenów inwestycyjnych.</a:t>
            </a:r>
          </a:p>
          <a:p>
            <a:r>
              <a:rPr lang="pl-PL" dirty="0"/>
              <a:t>Pełna infrastruktura.</a:t>
            </a:r>
          </a:p>
          <a:p>
            <a:pPr>
              <a:buFont typeface="Arial" charset="0"/>
              <a:buChar char="•"/>
            </a:pPr>
            <a:r>
              <a:rPr lang="pl-PL" dirty="0"/>
              <a:t>Część produkcyjna </a:t>
            </a:r>
            <a:br>
              <a:rPr lang="pl-PL" dirty="0"/>
            </a:br>
            <a:r>
              <a:rPr lang="pl-PL" dirty="0"/>
              <a:t>i usługowa.</a:t>
            </a:r>
          </a:p>
          <a:p>
            <a:pPr>
              <a:buFont typeface="Arial" charset="0"/>
              <a:buChar char="•"/>
            </a:pPr>
            <a:endParaRPr lang="pl-PL" dirty="0"/>
          </a:p>
          <a:p>
            <a:pPr>
              <a:buFont typeface="Arial" charset="0"/>
              <a:buChar char="•"/>
            </a:pPr>
            <a:endParaRPr lang="pl-PL" dirty="0"/>
          </a:p>
        </p:txBody>
      </p:sp>
      <p:pic>
        <p:nvPicPr>
          <p:cNvPr id="2053" name="Picture 5" descr="D:\Pulpit\zator_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0" y="1556791"/>
            <a:ext cx="2018353" cy="15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Pulpit\II.8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10" y="1556791"/>
            <a:ext cx="2255233" cy="15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Pulpit\II.8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0" y="3070556"/>
            <a:ext cx="2010723" cy="152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ulpit\DSC_5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10" y="3070556"/>
            <a:ext cx="2255234" cy="152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ulpit\DSC_2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43" y="4593757"/>
            <a:ext cx="2278000" cy="152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Pulpit\DSC_0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0" y="4593757"/>
            <a:ext cx="1963853" cy="152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199\public\DR\Tomek\PROMOCJA\Folder Gospodarczy 2014\floder gminy zator\Logo SAG\logo sag segre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96" y="3933056"/>
            <a:ext cx="2963912" cy="2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6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786210"/>
          </a:xfrm>
        </p:spPr>
        <p:txBody>
          <a:bodyPr>
            <a:normAutofit/>
          </a:bodyPr>
          <a:lstStyle/>
          <a:p>
            <a:r>
              <a:rPr lang="pl-PL" dirty="0"/>
              <a:t>Oficjalne otwarcie SAG 28.15.2012r.</a:t>
            </a:r>
          </a:p>
        </p:txBody>
      </p:sp>
      <p:pic>
        <p:nvPicPr>
          <p:cNvPr id="3074" name="Picture 2" descr="D:\Pulpit\142566_DSC_1853-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7797" y="0"/>
            <a:ext cx="10303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75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13792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Strefa po trzech latach </a:t>
            </a:r>
            <a:br>
              <a:rPr lang="pl-PL" dirty="0"/>
            </a:br>
            <a:r>
              <a:rPr lang="pl-PL" dirty="0"/>
              <a:t>funkcjonowania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1560" y="1945608"/>
            <a:ext cx="8075240" cy="450772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23 przedsiębiorstw – 14 funkcjonujących zakładów pracy.</a:t>
            </a:r>
          </a:p>
          <a:p>
            <a:r>
              <a:rPr lang="pl-PL" dirty="0"/>
              <a:t>Ponad 600 miejsc pracy.</a:t>
            </a:r>
          </a:p>
          <a:p>
            <a:r>
              <a:rPr lang="pl-PL" dirty="0"/>
              <a:t>Wsparcie lokalnych inicjatyw.</a:t>
            </a:r>
          </a:p>
          <a:p>
            <a:r>
              <a:rPr lang="pl-PL" dirty="0"/>
              <a:t>Miejsce praktyk dla uczniów WZS.</a:t>
            </a:r>
          </a:p>
          <a:p>
            <a:r>
              <a:rPr lang="pl-PL" dirty="0"/>
              <a:t>Wzrost wpływów z podatków (podatek nieruchomości, CIT)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www.strefa.zator.pl </a:t>
            </a:r>
          </a:p>
        </p:txBody>
      </p:sp>
      <p:pic>
        <p:nvPicPr>
          <p:cNvPr id="4100" name="Picture 4" descr="\\192.168.1.199\public\DO\foto strona www.zbigniew.biernat.pl\Przedsiębiorczość\5\III.5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25867"/>
            <a:ext cx="3603772" cy="16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92.168.1.199\public\DO\foto strona www.zbigniew.biernat.pl\Przedsiębiorczość\5\III.5.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56224"/>
            <a:ext cx="2448272" cy="16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92.168.1.199\public\DO\foto strona www.zbigniew.biernat.pl\karol 2\Gotowe\P\P.2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44392"/>
            <a:ext cx="2448272" cy="16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57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23561"/>
            <a:ext cx="8229600" cy="1143000"/>
          </a:xfrm>
        </p:spPr>
        <p:txBody>
          <a:bodyPr/>
          <a:lstStyle/>
          <a:p>
            <a:r>
              <a:rPr lang="pl-PL" dirty="0"/>
              <a:t>Firmy w strefie</a:t>
            </a:r>
          </a:p>
        </p:txBody>
      </p:sp>
      <p:pic>
        <p:nvPicPr>
          <p:cNvPr id="4099" name="Picture 3" descr="D:\Pulpit\logo_cor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0" y="4303790"/>
            <a:ext cx="1471941" cy="14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ulpit\Euro_wafel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43" y="4486167"/>
            <a:ext cx="1646212" cy="10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ulpit\argo-hytos-L731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1" y="3717032"/>
            <a:ext cx="2231757" cy="64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Pulpit\FONTE_log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41" y="3723470"/>
            <a:ext cx="2273830" cy="48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Pulpit\logo_protech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55" y="3232098"/>
            <a:ext cx="1330786" cy="13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Pulpit\pobra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71" y="1404473"/>
            <a:ext cx="2519337" cy="10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Pulpit\lema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0" y="2502010"/>
            <a:ext cx="30099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Pulpit\PLASTMOT_logo_-_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9" y="1387562"/>
            <a:ext cx="966225" cy="9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Pulpit\Logo_Firmy_SUNEK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07" y="1588283"/>
            <a:ext cx="2802905" cy="6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Pulpit\pawbollogistyk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17" y="2525783"/>
            <a:ext cx="2491878" cy="6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Pulpit\fil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93" y="3583381"/>
            <a:ext cx="150495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Pulpit\sahar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45" y="4605259"/>
            <a:ext cx="2607253" cy="8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D:\Pulpit\pawbo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31" y="1771010"/>
            <a:ext cx="1214610" cy="1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2" y="2230715"/>
            <a:ext cx="19431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97" y="4760469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78141"/>
            <a:ext cx="3807092" cy="82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30" y="5704490"/>
            <a:ext cx="1895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75" y="4486167"/>
            <a:ext cx="1333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0762"/>
            <a:ext cx="2320540" cy="99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53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0"/>
            <a:ext cx="16002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847725" y="836613"/>
            <a:ext cx="472757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  <a:buClr>
                <a:srgbClr val="009999"/>
              </a:buClr>
              <a:buFont typeface="Times New Roman" pitchFamily="18" charset="0"/>
              <a:buNone/>
            </a:pPr>
            <a:r>
              <a:rPr lang="en-GB" altLang="pl-PL" sz="2800" b="1">
                <a:solidFill>
                  <a:srgbClr val="FFFF66"/>
                </a:solidFill>
                <a:latin typeface="Times New Roman" pitchFamily="18" charset="0"/>
              </a:rPr>
              <a:t>Pierwotne założenia projektu: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5800" y="1371600"/>
            <a:ext cx="7848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350"/>
              </a:spcBef>
              <a:buClr>
                <a:srgbClr val="FFFF66"/>
              </a:buClr>
            </a:pPr>
            <a:endParaRPr lang="en-GB" altLang="pl-PL" sz="1400" b="1">
              <a:solidFill>
                <a:srgbClr val="FFFF66"/>
              </a:solidFill>
            </a:endParaRPr>
          </a:p>
          <a:p>
            <a:pPr eaLnBrk="1" hangingPunct="1">
              <a:spcBef>
                <a:spcPts val="350"/>
              </a:spcBef>
              <a:buClr>
                <a:srgbClr val="FFFF66"/>
              </a:buClr>
              <a:buFont typeface="Times New Roman" pitchFamily="18" charset="0"/>
              <a:buNone/>
            </a:pPr>
            <a:endParaRPr lang="en-GB" altLang="pl-PL" sz="14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rgbClr val="FFFF66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66"/>
                </a:solidFill>
                <a:latin typeface="Times New Roman" pitchFamily="18" charset="0"/>
              </a:rPr>
              <a:t>Promocja „Doliny Karpia” dla rozwoju turystyki</a:t>
            </a:r>
          </a:p>
          <a:p>
            <a:pPr eaLnBrk="1" hangingPunct="1">
              <a:spcBef>
                <a:spcPts val="600"/>
              </a:spcBef>
              <a:buClr>
                <a:srgbClr val="FFFF66"/>
              </a:buClr>
              <a:buFont typeface="Times New Roman" pitchFamily="18" charset="0"/>
              <a:buNone/>
            </a:pPr>
            <a:r>
              <a:rPr lang="en-GB" altLang="pl-PL" sz="2400" b="1">
                <a:solidFill>
                  <a:srgbClr val="FFFF66"/>
                </a:solidFill>
                <a:latin typeface="Times New Roman" pitchFamily="18" charset="0"/>
              </a:rPr>
              <a:t>     i rekreacji z nastawieniem na rozwój wędkarstwa</a:t>
            </a:r>
          </a:p>
          <a:p>
            <a:pPr eaLnBrk="1" hangingPunct="1">
              <a:spcBef>
                <a:spcPts val="350"/>
              </a:spcBef>
              <a:buClr>
                <a:srgbClr val="FFFF66"/>
              </a:buClr>
              <a:buFont typeface="Times New Roman" pitchFamily="18" charset="0"/>
              <a:buNone/>
            </a:pPr>
            <a:endParaRPr lang="en-GB" altLang="pl-PL" sz="14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rgbClr val="FFFF66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66"/>
                </a:solidFill>
                <a:latin typeface="Times New Roman" pitchFamily="18" charset="0"/>
              </a:rPr>
              <a:t>Stworzenie marki dla lokalnego produktu – karpia</a:t>
            </a:r>
          </a:p>
          <a:p>
            <a:pPr eaLnBrk="1" hangingPunct="1">
              <a:spcBef>
                <a:spcPts val="350"/>
              </a:spcBef>
              <a:buClr>
                <a:srgbClr val="FFFF66"/>
              </a:buClr>
              <a:buFont typeface="Times New Roman" pitchFamily="18" charset="0"/>
              <a:buNone/>
            </a:pPr>
            <a:endParaRPr lang="en-GB" altLang="pl-PL" sz="14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rgbClr val="FFFF66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66"/>
                </a:solidFill>
                <a:latin typeface="Times New Roman" pitchFamily="18" charset="0"/>
              </a:rPr>
              <a:t>Zacieśnienie współpracy pomiędzy społecznościami poszczególnych gmin uczestniczących w projekcie na płaszczyźnie gospodarczej, kulturalnej, turystycznej, edukacyjnej</a:t>
            </a:r>
          </a:p>
          <a:p>
            <a:pPr eaLnBrk="1" hangingPunct="1">
              <a:spcBef>
                <a:spcPts val="350"/>
              </a:spcBef>
              <a:buClr>
                <a:srgbClr val="FFFF66"/>
              </a:buClr>
              <a:buFont typeface="Times New Roman" pitchFamily="18" charset="0"/>
              <a:buNone/>
            </a:pPr>
            <a:endParaRPr lang="en-GB" altLang="pl-PL" sz="14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rgbClr val="FFFF66"/>
              </a:buClr>
              <a:buFont typeface="Times New Roman" pitchFamily="18" charset="0"/>
              <a:buChar char="•"/>
            </a:pPr>
            <a:r>
              <a:rPr lang="en-GB" altLang="pl-PL" sz="2400" b="1">
                <a:solidFill>
                  <a:srgbClr val="FFFF66"/>
                </a:solidFill>
                <a:latin typeface="Times New Roman" pitchFamily="18" charset="0"/>
              </a:rPr>
              <a:t>Zainteresowanie regionem potencjalnych inwestorów</a:t>
            </a:r>
          </a:p>
        </p:txBody>
      </p:sp>
    </p:spTree>
    <p:extLst>
      <p:ext uri="{BB962C8B-B14F-4D97-AF65-F5344CB8AC3E}">
        <p14:creationId xmlns:p14="http://schemas.microsoft.com/office/powerpoint/2010/main" val="20435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14846" cy="572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80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0742103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28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5157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131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n\Desktop\SwissContributionProgramm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368660"/>
            <a:ext cx="2246973" cy="4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Kształt 5"/>
          <p:cNvSpPr/>
          <p:nvPr/>
        </p:nvSpPr>
        <p:spPr>
          <a:xfrm rot="2384814">
            <a:off x="394008" y="1631464"/>
            <a:ext cx="2832513" cy="2820986"/>
          </a:xfrm>
          <a:prstGeom prst="gear9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Kształt 4"/>
          <p:cNvSpPr/>
          <p:nvPr/>
        </p:nvSpPr>
        <p:spPr>
          <a:xfrm>
            <a:off x="784702" y="2385608"/>
            <a:ext cx="2051123" cy="13126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</a:pPr>
            <a:r>
              <a:rPr lang="pl-PL" sz="4000" b="1" kern="1200" dirty="0">
                <a:solidFill>
                  <a:schemeClr val="bg1"/>
                </a:solidFill>
              </a:rPr>
              <a:t>Staże</a:t>
            </a:r>
          </a:p>
        </p:txBody>
      </p:sp>
      <p:sp>
        <p:nvSpPr>
          <p:cNvPr id="8" name="Kształt 7"/>
          <p:cNvSpPr/>
          <p:nvPr/>
        </p:nvSpPr>
        <p:spPr>
          <a:xfrm rot="21372751">
            <a:off x="2916464" y="1048281"/>
            <a:ext cx="2976072" cy="2923839"/>
          </a:xfrm>
          <a:prstGeom prst="gear9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Kształt 4"/>
          <p:cNvSpPr/>
          <p:nvPr/>
        </p:nvSpPr>
        <p:spPr>
          <a:xfrm rot="14649">
            <a:off x="3508570" y="1846411"/>
            <a:ext cx="1869992" cy="13594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</a:pPr>
            <a:r>
              <a:rPr lang="pl-PL" sz="4000" b="1" kern="1200" dirty="0">
                <a:solidFill>
                  <a:schemeClr val="bg1"/>
                </a:solidFill>
              </a:rPr>
              <a:t>Dotacje</a:t>
            </a:r>
          </a:p>
        </p:txBody>
      </p:sp>
      <p:sp>
        <p:nvSpPr>
          <p:cNvPr id="10" name="Kształt 9"/>
          <p:cNvSpPr/>
          <p:nvPr/>
        </p:nvSpPr>
        <p:spPr>
          <a:xfrm rot="2113747">
            <a:off x="2136237" y="3535063"/>
            <a:ext cx="3125814" cy="3163604"/>
          </a:xfrm>
          <a:prstGeom prst="gear9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Kształt 4"/>
          <p:cNvSpPr/>
          <p:nvPr/>
        </p:nvSpPr>
        <p:spPr>
          <a:xfrm>
            <a:off x="2557655" y="4284450"/>
            <a:ext cx="2247731" cy="16648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</a:pPr>
            <a:r>
              <a:rPr lang="pl-PL" sz="4000" b="1" kern="1200" dirty="0">
                <a:solidFill>
                  <a:schemeClr val="bg1"/>
                </a:solidFill>
              </a:rPr>
              <a:t>Szkolenia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070827" y="116632"/>
            <a:ext cx="773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REALIZACJA PROJEKTU </a:t>
            </a:r>
          </a:p>
          <a:p>
            <a:pPr algn="ctr"/>
            <a:r>
              <a:rPr lang="pl-PL" sz="2400" b="1" dirty="0"/>
              <a:t>DOLINA KARPIA - SZANSA NA PRZYSZŁOŚĆ</a:t>
            </a:r>
          </a:p>
          <a:p>
            <a:pPr algn="ctr"/>
            <a:endParaRPr lang="pl-PL" sz="32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64" y="1235146"/>
            <a:ext cx="2442028" cy="16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88" y="3042044"/>
            <a:ext cx="2435504" cy="176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88" y="4962387"/>
            <a:ext cx="2435504" cy="161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7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Centrum Aktywizacji Zawodowej</a:t>
            </a:r>
          </a:p>
        </p:txBody>
      </p:sp>
      <p:pic>
        <p:nvPicPr>
          <p:cNvPr id="2050" name="Picture 2" descr="\\192.168.1.240\media\Zdjecia\SZWAJCARSKIE\wybrane foto do kalendarza\ca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1556792"/>
            <a:ext cx="8852311" cy="41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92713" y="6021288"/>
            <a:ext cx="2355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/>
              <a:t>www.caz.zator.pl </a:t>
            </a:r>
          </a:p>
        </p:txBody>
      </p:sp>
    </p:spTree>
    <p:extLst>
      <p:ext uri="{BB962C8B-B14F-4D97-AF65-F5344CB8AC3E}">
        <p14:creationId xmlns:p14="http://schemas.microsoft.com/office/powerpoint/2010/main" val="14406229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Utworzenie Centrum Aktywizacji Zawodowej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7544" y="1700808"/>
            <a:ext cx="8316416" cy="468052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Profesjonalne zespół doradczy ( Zatorska Agencja Rozwoju </a:t>
            </a:r>
            <a:br>
              <a:rPr lang="pl-PL" dirty="0"/>
            </a:br>
            <a:r>
              <a:rPr lang="pl-PL" dirty="0"/>
              <a:t>sp. z o.o.).</a:t>
            </a:r>
            <a:br>
              <a:rPr lang="pl-PL" dirty="0"/>
            </a:br>
            <a:endParaRPr lang="pl-PL" dirty="0"/>
          </a:p>
          <a:p>
            <a:r>
              <a:rPr lang="pl-PL" dirty="0"/>
              <a:t>Sale szkoleniowe oraz aula wykładowa.</a:t>
            </a:r>
            <a:br>
              <a:rPr lang="pl-PL" dirty="0"/>
            </a:br>
            <a:endParaRPr lang="pl-PL" dirty="0"/>
          </a:p>
          <a:p>
            <a:r>
              <a:rPr lang="pl-PL" dirty="0"/>
              <a:t>Inkubator przedsiębiorczości.</a:t>
            </a:r>
            <a:br>
              <a:rPr lang="pl-PL" dirty="0"/>
            </a:br>
            <a:endParaRPr lang="pl-PL" dirty="0"/>
          </a:p>
          <a:p>
            <a:r>
              <a:rPr lang="pl-PL" dirty="0"/>
              <a:t>Dotacje na start i rozwój działalności gospodarczej.</a:t>
            </a:r>
            <a:br>
              <a:rPr lang="pl-PL" dirty="0"/>
            </a:br>
            <a:endParaRPr lang="pl-PL" dirty="0"/>
          </a:p>
          <a:p>
            <a:r>
              <a:rPr lang="pl-PL" dirty="0"/>
              <a:t>Staże dla bezrobotnych i młodzieży.</a:t>
            </a:r>
            <a:br>
              <a:rPr lang="pl-PL" dirty="0"/>
            </a:br>
            <a:endParaRPr lang="pl-PL" dirty="0"/>
          </a:p>
          <a:p>
            <a:r>
              <a:rPr lang="pl-PL" dirty="0"/>
              <a:t>Zróżnicowana oferta szkoleniowa.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76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72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Aula i pomieszczenia inkubatora CAZ</a:t>
            </a:r>
          </a:p>
        </p:txBody>
      </p:sp>
      <p:pic>
        <p:nvPicPr>
          <p:cNvPr id="2051" name="Picture 3" descr="D:\Pulpit\pla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9060"/>
            <a:ext cx="43248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Pulpit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2686"/>
            <a:ext cx="3616351" cy="24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ulpit\Nowy folder (4)\II.1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55267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40\media\Zdjecia\SZWAJCARSKIE\fot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039735"/>
            <a:ext cx="4113560" cy="27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5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21246"/>
            <a:ext cx="9144000" cy="1143000"/>
          </a:xfrm>
        </p:spPr>
        <p:txBody>
          <a:bodyPr/>
          <a:lstStyle/>
          <a:p>
            <a:r>
              <a:rPr lang="pl-PL" dirty="0"/>
              <a:t>Cztery parki tematyczne</a:t>
            </a:r>
          </a:p>
        </p:txBody>
      </p:sp>
      <p:pic>
        <p:nvPicPr>
          <p:cNvPr id="3" name="Picture 2" descr="D:\Pulpit\dinozatorland-w-zatorz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5181"/>
            <a:ext cx="3822352" cy="25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Pulpit\o67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5181"/>
            <a:ext cx="3932172" cy="25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Pulpit\o598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3294"/>
            <a:ext cx="3822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Pulpit\o72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67" y="4023295"/>
            <a:ext cx="3898686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31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1.199\public\BURMISTRZ\dobre fotki MM\IMGP9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864" y="0"/>
            <a:ext cx="10314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2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nalezione obrazy dla zapytania argentynozaur zator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31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8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25500"/>
            <a:ext cx="3400425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42481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971550" y="4032250"/>
            <a:ext cx="41052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Hak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na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duże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sumy</a:t>
            </a:r>
            <a:r>
              <a:rPr lang="en-GB" altLang="pl-PL" sz="1600" dirty="0">
                <a:solidFill>
                  <a:srgbClr val="FFFFFF"/>
                </a:solidFill>
              </a:rPr>
              <a:t>” – </a:t>
            </a:r>
            <a:r>
              <a:rPr lang="en-GB" altLang="pl-PL" sz="1600" dirty="0" err="1">
                <a:solidFill>
                  <a:srgbClr val="FFFFFF"/>
                </a:solidFill>
              </a:rPr>
              <a:t>Dziennik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Polski</a:t>
            </a:r>
            <a:r>
              <a:rPr lang="en-GB" altLang="pl-PL" sz="1600" dirty="0">
                <a:solidFill>
                  <a:srgbClr val="FFFFFF"/>
                </a:solidFill>
              </a:rPr>
              <a:t> 23.12.2003</a:t>
            </a:r>
          </a:p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Maszyna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już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ruszyła</a:t>
            </a:r>
            <a:r>
              <a:rPr lang="en-GB" altLang="pl-PL" sz="1600" dirty="0">
                <a:solidFill>
                  <a:srgbClr val="FFFFFF"/>
                </a:solidFill>
              </a:rPr>
              <a:t>” – </a:t>
            </a:r>
            <a:r>
              <a:rPr lang="en-GB" altLang="pl-PL" sz="1600" dirty="0" err="1">
                <a:solidFill>
                  <a:srgbClr val="FFFFFF"/>
                </a:solidFill>
              </a:rPr>
              <a:t>Gazeta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Krakowska</a:t>
            </a:r>
            <a:r>
              <a:rPr lang="en-GB" altLang="pl-PL" sz="1600" dirty="0">
                <a:solidFill>
                  <a:srgbClr val="FFFFFF"/>
                </a:solidFill>
              </a:rPr>
              <a:t> 22.07.2004</a:t>
            </a:r>
          </a:p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Nadzieja</a:t>
            </a:r>
            <a:r>
              <a:rPr lang="en-GB" altLang="pl-PL" sz="1600" dirty="0">
                <a:solidFill>
                  <a:srgbClr val="FFFFFF"/>
                </a:solidFill>
              </a:rPr>
              <a:t> w </a:t>
            </a:r>
            <a:r>
              <a:rPr lang="en-GB" altLang="pl-PL" sz="1600" dirty="0" err="1">
                <a:solidFill>
                  <a:srgbClr val="FFFFFF"/>
                </a:solidFill>
              </a:rPr>
              <a:t>złotej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rybce</a:t>
            </a:r>
            <a:r>
              <a:rPr lang="en-GB" altLang="pl-PL" sz="1600" dirty="0">
                <a:solidFill>
                  <a:srgbClr val="FFFFFF"/>
                </a:solidFill>
              </a:rPr>
              <a:t>” – </a:t>
            </a:r>
            <a:r>
              <a:rPr lang="en-GB" altLang="pl-PL" sz="1600" dirty="0" err="1">
                <a:solidFill>
                  <a:srgbClr val="FFFFFF"/>
                </a:solidFill>
              </a:rPr>
              <a:t>Gazeta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Oświęcimska</a:t>
            </a:r>
            <a:r>
              <a:rPr lang="en-GB" altLang="pl-PL" sz="1600" dirty="0">
                <a:solidFill>
                  <a:srgbClr val="FFFFFF"/>
                </a:solidFill>
              </a:rPr>
              <a:t> 22.07.2004</a:t>
            </a:r>
          </a:p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Gdzie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na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ryby</a:t>
            </a:r>
            <a:r>
              <a:rPr lang="en-GB" altLang="pl-PL" sz="1600" dirty="0">
                <a:solidFill>
                  <a:srgbClr val="FFFFFF"/>
                </a:solidFill>
              </a:rPr>
              <a:t>?” – </a:t>
            </a:r>
            <a:r>
              <a:rPr lang="en-GB" altLang="pl-PL" sz="1600" dirty="0" err="1">
                <a:solidFill>
                  <a:srgbClr val="FFFFFF"/>
                </a:solidFill>
              </a:rPr>
              <a:t>Dziennik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Polski</a:t>
            </a:r>
            <a:r>
              <a:rPr lang="en-GB" altLang="pl-PL" sz="1600" dirty="0">
                <a:solidFill>
                  <a:srgbClr val="FFFFFF"/>
                </a:solidFill>
              </a:rPr>
              <a:t> 21.08.2004</a:t>
            </a:r>
          </a:p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Wędkarze</a:t>
            </a:r>
            <a:r>
              <a:rPr lang="en-GB" altLang="pl-PL" sz="1600" dirty="0">
                <a:solidFill>
                  <a:srgbClr val="FFFFFF"/>
                </a:solidFill>
              </a:rPr>
              <a:t> z </a:t>
            </a:r>
            <a:r>
              <a:rPr lang="en-GB" altLang="pl-PL" sz="1600" dirty="0" err="1">
                <a:solidFill>
                  <a:srgbClr val="FFFFFF"/>
                </a:solidFill>
              </a:rPr>
              <a:t>całej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Polski</a:t>
            </a:r>
            <a:r>
              <a:rPr lang="en-GB" altLang="pl-PL" sz="1600" dirty="0">
                <a:solidFill>
                  <a:srgbClr val="FFFFFF"/>
                </a:solidFill>
              </a:rPr>
              <a:t>” – </a:t>
            </a:r>
            <a:r>
              <a:rPr lang="en-GB" altLang="pl-PL" sz="1600" dirty="0" err="1">
                <a:solidFill>
                  <a:srgbClr val="FFFFFF"/>
                </a:solidFill>
              </a:rPr>
              <a:t>Dziennik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Polski</a:t>
            </a:r>
            <a:r>
              <a:rPr lang="en-GB" altLang="pl-PL" sz="1600" dirty="0">
                <a:solidFill>
                  <a:srgbClr val="FFFFFF"/>
                </a:solidFill>
              </a:rPr>
              <a:t> 07.09.2004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219700" y="5903913"/>
            <a:ext cx="385127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GB" altLang="pl-PL" sz="1600" dirty="0">
                <a:solidFill>
                  <a:srgbClr val="FFFFFF"/>
                </a:solidFill>
              </a:rPr>
              <a:t>„</a:t>
            </a:r>
            <a:r>
              <a:rPr lang="en-GB" altLang="pl-PL" sz="1600" dirty="0" err="1">
                <a:solidFill>
                  <a:srgbClr val="FFFFFF"/>
                </a:solidFill>
              </a:rPr>
              <a:t>Dolina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Karpia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się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rozrasta</a:t>
            </a:r>
            <a:r>
              <a:rPr lang="en-GB" altLang="pl-PL" sz="1600" dirty="0">
                <a:solidFill>
                  <a:srgbClr val="FFFFFF"/>
                </a:solidFill>
              </a:rPr>
              <a:t>” – </a:t>
            </a:r>
            <a:r>
              <a:rPr lang="en-GB" altLang="pl-PL" sz="1600" dirty="0" err="1">
                <a:solidFill>
                  <a:srgbClr val="FFFFFF"/>
                </a:solidFill>
              </a:rPr>
              <a:t>Dziennik</a:t>
            </a:r>
            <a:r>
              <a:rPr lang="en-GB" altLang="pl-PL" sz="1600" dirty="0">
                <a:solidFill>
                  <a:srgbClr val="FFFFFF"/>
                </a:solidFill>
              </a:rPr>
              <a:t> </a:t>
            </a:r>
            <a:r>
              <a:rPr lang="en-GB" altLang="pl-PL" sz="1600" dirty="0" err="1">
                <a:solidFill>
                  <a:srgbClr val="FFFFFF"/>
                </a:solidFill>
              </a:rPr>
              <a:t>Polski</a:t>
            </a:r>
            <a:r>
              <a:rPr lang="en-GB" altLang="pl-PL" sz="1600" dirty="0">
                <a:solidFill>
                  <a:srgbClr val="FFFFFF"/>
                </a:solidFill>
              </a:rPr>
              <a:t> 22.12.2004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527050" y="76200"/>
            <a:ext cx="7321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3200" b="1">
                <a:solidFill>
                  <a:srgbClr val="FFFFFF"/>
                </a:solidFill>
                <a:latin typeface="Times New Roman" pitchFamily="18" charset="0"/>
              </a:rPr>
              <a:t>Echa naszego pomysłu na rozwój lokalny</a:t>
            </a:r>
          </a:p>
        </p:txBody>
      </p:sp>
    </p:spTree>
    <p:extLst>
      <p:ext uri="{BB962C8B-B14F-4D97-AF65-F5344CB8AC3E}">
        <p14:creationId xmlns:p14="http://schemas.microsoft.com/office/powerpoint/2010/main" val="38732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zdj</a:t>
            </a:r>
            <a:endParaRPr lang="pl-PL" dirty="0"/>
          </a:p>
        </p:txBody>
      </p:sp>
      <p:pic>
        <p:nvPicPr>
          <p:cNvPr id="4098" name="Picture 2" descr="D:\Pulpit\Energylandia_postcard_ver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0"/>
            <a:ext cx="9324528" cy="68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24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\\192.168.1.240\media\Zdjecia\SZWAJCARSKIE\Grafikon z lotu ptaka\_ZAJ3084zato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050534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90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772" cy="688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41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Znalezione obrazy dla zapytania hyperion energylandia wizualiz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3" y="0"/>
            <a:ext cx="12261800" cy="6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97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0729192" cy="683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227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-27384"/>
            <a:ext cx="9753600" cy="68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20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Zdjęcie użytkownika Western Cam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3" y="-87637"/>
            <a:ext cx="9282113" cy="69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26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Korzyści dla mieszkańców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3568" y="1484784"/>
            <a:ext cx="7931224" cy="4525963"/>
          </a:xfrm>
        </p:spPr>
        <p:txBody>
          <a:bodyPr/>
          <a:lstStyle/>
          <a:p>
            <a:r>
              <a:rPr lang="pl-PL" dirty="0" err="1"/>
              <a:t>Energy</a:t>
            </a:r>
            <a:r>
              <a:rPr lang="pl-PL" dirty="0"/>
              <a:t> karta dla mieszkańców Gminy </a:t>
            </a:r>
            <a:r>
              <a:rPr lang="pl-PL" dirty="0" err="1"/>
              <a:t>Zatora</a:t>
            </a:r>
            <a:r>
              <a:rPr lang="pl-PL" dirty="0"/>
              <a:t> oraz uczniów WZS.</a:t>
            </a:r>
          </a:p>
          <a:p>
            <a:r>
              <a:rPr lang="pl-PL" dirty="0"/>
              <a:t>Bilety ulgowe do </a:t>
            </a:r>
            <a:r>
              <a:rPr lang="pl-PL" dirty="0" err="1"/>
              <a:t>Zatorlandu</a:t>
            </a:r>
            <a:r>
              <a:rPr lang="pl-PL" dirty="0"/>
              <a:t>.</a:t>
            </a:r>
          </a:p>
          <a:p>
            <a:r>
              <a:rPr lang="pl-PL" dirty="0"/>
              <a:t>Wzrost ilości koncertów oraz imprez plenerowych.</a:t>
            </a:r>
          </a:p>
          <a:p>
            <a:r>
              <a:rPr lang="pl-PL" dirty="0"/>
              <a:t>Wzrost rozpoznawalności Gminy Zator.</a:t>
            </a:r>
          </a:p>
          <a:p>
            <a:r>
              <a:rPr lang="pl-PL" dirty="0"/>
              <a:t>Wzrost liczby turystów.</a:t>
            </a:r>
          </a:p>
        </p:txBody>
      </p:sp>
      <p:pic>
        <p:nvPicPr>
          <p:cNvPr id="1026" name="Picture 2" descr="D:\Pulpit\Nowy folder (4)\I.10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047769"/>
            <a:ext cx="3456385" cy="23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Pulpit\75fb8d6178a4d0e6f3fe72520ec610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53136"/>
            <a:ext cx="3234988" cy="18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56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13"/>
          <p:cNvCxnSpPr/>
          <p:nvPr/>
        </p:nvCxnSpPr>
        <p:spPr>
          <a:xfrm>
            <a:off x="428596" y="1357298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28"/>
          <p:cNvCxnSpPr/>
          <p:nvPr/>
        </p:nvCxnSpPr>
        <p:spPr>
          <a:xfrm>
            <a:off x="2714612" y="6286520"/>
            <a:ext cx="350046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500034" y="1714488"/>
            <a:ext cx="835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WAŻNIEJSZE INWESTYCJE W GMINIE ZATOR WSPÓŁFINANSOWANE Z FUNDUSZY UNIJNYCH:</a:t>
            </a:r>
          </a:p>
          <a:p>
            <a:pPr algn="ctr"/>
            <a:endParaRPr lang="pl-PL" sz="24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Kompleksowe uzbrojenie terenów pod strefę Aktywności Gospodarczej I etap 16 </a:t>
            </a:r>
          </a:p>
          <a:p>
            <a:pPr>
              <a:buClr>
                <a:srgbClr val="FF0000"/>
              </a:buClr>
            </a:pPr>
            <a:r>
              <a:rPr lang="pl-PL" dirty="0"/>
              <a:t>     </a:t>
            </a:r>
            <a:r>
              <a:rPr lang="pl-PL" dirty="0" err="1"/>
              <a:t>mnl</a:t>
            </a:r>
            <a:r>
              <a:rPr lang="pl-PL" dirty="0"/>
              <a:t> zł;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Rozbudowa Strefy Aktywności Gospodarczej Małopolski Zachodniej – Gmina </a:t>
            </a:r>
          </a:p>
          <a:p>
            <a:pPr>
              <a:buClr>
                <a:srgbClr val="FF0000"/>
              </a:buClr>
            </a:pPr>
            <a:r>
              <a:rPr lang="pl-PL" dirty="0"/>
              <a:t>     Zator – II etap 4,5 mln zł;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Budowa sieci kanalizacyjnej w Graboszycach 10.9 mln zł;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Przebudowa Ratusza Miejskiego i Biblioteki Publicznej im. Pawła z </a:t>
            </a:r>
            <a:r>
              <a:rPr lang="pl-PL" dirty="0" err="1"/>
              <a:t>Zatora</a:t>
            </a:r>
            <a:r>
              <a:rPr lang="pl-PL" dirty="0"/>
              <a:t> 3 mln zł;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Rewitalizacja miejskiej strefy rekreacji sportowej w Zatorze 2,7 mln zł;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pl-PL" dirty="0"/>
              <a:t>  Rozbudowa budynku Domu Ludowego w </a:t>
            </a:r>
            <a:r>
              <a:rPr lang="pl-PL" dirty="0" err="1"/>
              <a:t>Rudzach</a:t>
            </a:r>
            <a:r>
              <a:rPr lang="pl-PL" dirty="0"/>
              <a:t> 1,9 mln zł.</a:t>
            </a:r>
            <a:endParaRPr lang="de-CH" dirty="0"/>
          </a:p>
        </p:txBody>
      </p:sp>
      <p:sp>
        <p:nvSpPr>
          <p:cNvPr id="8" name="Prostokąt 7"/>
          <p:cNvSpPr/>
          <p:nvPr/>
        </p:nvSpPr>
        <p:spPr>
          <a:xfrm>
            <a:off x="500034" y="5357826"/>
            <a:ext cx="8215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GMINA Z NAGRODAMI- </a:t>
            </a:r>
            <a:r>
              <a:rPr lang="pl-PL" dirty="0"/>
              <a:t>gmina już od kilku lat zajmuje czołowe pozycje wśród najlepszych gmin w Polsce.</a:t>
            </a:r>
            <a:endParaRPr lang="de-CH" dirty="0"/>
          </a:p>
        </p:txBody>
      </p:sp>
      <p:pic>
        <p:nvPicPr>
          <p:cNvPr id="9" name="Picture 4" descr="https://encrypted-tbn3.gstatic.com/images?q=tbn:ANd9GcR8fKkjURd0lW0mnMH8Bp4pdJMBCZxBLwyz8FD0sNFAmZ9eI9Q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6736" y="332656"/>
            <a:ext cx="514299" cy="588873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1475656" y="332656"/>
            <a:ext cx="5205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Zator – miasto z pomysłem</a:t>
            </a:r>
            <a:endParaRPr lang="de-C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2021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D:\Pulpit\DSC_5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14941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Pulpit\ads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7" y="728718"/>
            <a:ext cx="3059832" cy="202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Pulpit\IMG_1139-Resizer-800Q100F063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16993"/>
            <a:ext cx="2701108" cy="179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Pulpit\0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28718"/>
            <a:ext cx="2880320" cy="18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Pulpit\widok8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33" y="3147398"/>
            <a:ext cx="2409903" cy="1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Pulpit\IMG_0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47458"/>
            <a:ext cx="1669562" cy="11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62098"/>
            <a:ext cx="2367075" cy="158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49" y="2780927"/>
            <a:ext cx="2556284" cy="169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1" y="4878891"/>
            <a:ext cx="2065957" cy="13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\\192.168.1.240\media\Zdjecia\INWESTYCJE\place zabaw\Radosna_Szkola\Radosna_Szkola_zdjecia_z_ROK\strefa_sportowa_wybrane\strefa_sportowa_zator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46" y="4922411"/>
            <a:ext cx="1949455" cy="12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60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9963"/>
            <a:ext cx="4321175" cy="3232150"/>
          </a:xfrm>
          <a:prstGeom prst="rect">
            <a:avLst/>
          </a:prstGeom>
          <a:noFill/>
          <a:ln w="1908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425"/>
            <a:ext cx="4356100" cy="3259138"/>
          </a:xfrm>
          <a:prstGeom prst="rect">
            <a:avLst/>
          </a:prstGeom>
          <a:noFill/>
          <a:ln w="1908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9325"/>
            <a:ext cx="4356100" cy="3259138"/>
          </a:xfrm>
          <a:prstGeom prst="rect">
            <a:avLst/>
          </a:prstGeom>
          <a:noFill/>
          <a:ln w="1908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49225" y="2971800"/>
            <a:ext cx="41243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000" b="1">
                <a:solidFill>
                  <a:srgbClr val="FFFFFF"/>
                </a:solidFill>
                <a:latin typeface="Times New Roman" pitchFamily="18" charset="0"/>
              </a:rPr>
              <a:t>Zatorskie Towarzystwo Wędkarskie</a:t>
            </a:r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013"/>
            <a:ext cx="41148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22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Rewitalizacja dawnego sądu grodzkiego,</a:t>
            </a:r>
            <a:br>
              <a:rPr lang="pl-PL" sz="3200" dirty="0"/>
            </a:br>
            <a:r>
              <a:rPr lang="pl-PL" sz="3200" dirty="0"/>
              <a:t>budowa Regionalnego Ośrodka Kultury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D:\Pulpit\DSC_6665_result-Resizer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032448" cy="24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Pulpit\134744462411796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" y="1556792"/>
            <a:ext cx="3835077" cy="243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Pulpit\DSC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3" y="4149080"/>
            <a:ext cx="383342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ulpit\DSC_6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4032448" cy="24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281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Rewitalizacja domów kultury </a:t>
            </a:r>
            <a:br>
              <a:rPr lang="pl-PL" sz="3200" dirty="0"/>
            </a:br>
            <a:r>
              <a:rPr lang="pl-PL" sz="3200" dirty="0"/>
              <a:t>(Palczowice, Rudze)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D:\Pulpit\Nowy folder (4)\I.5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4104455" cy="24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Pulpit\Nowy folder (4)\I.5.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4104455" cy="27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Pulpit\DSC_2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16" y="1340767"/>
            <a:ext cx="3814539" cy="24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Pulpit\1.5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26557"/>
            <a:ext cx="3816423" cy="27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93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Rewitalizacja remiz (</a:t>
            </a:r>
            <a:r>
              <a:rPr lang="pl-PL" sz="3200" dirty="0" err="1"/>
              <a:t>Podolsze</a:t>
            </a:r>
            <a:r>
              <a:rPr lang="pl-PL" sz="3200" dirty="0"/>
              <a:t>, Zator)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9" name="Picture 3" descr="D:\Pulpit\I.5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64" y="1353086"/>
            <a:ext cx="4004900" cy="260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Pulpit\DSC_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8" y="1353086"/>
            <a:ext cx="3954605" cy="25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ulpit\I.5.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64" y="4101192"/>
            <a:ext cx="4004900" cy="24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192.168.1.240\media\Zdjecia\INWESTYCJE\OSP_straze_pozarne\OSP_Graboszyce\2006-04-20_OSP_Graboszyce\DSC_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" y="4101192"/>
            <a:ext cx="3888432" cy="24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41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Strefa Rekreacji Sportowej oraz plac zabaw przy przedszkolu „Złota rybka”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D:\Pulpit\DSC_0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6247"/>
            <a:ext cx="4176464" cy="26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Pulpit\DSC_0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9" y="4176489"/>
            <a:ext cx="4170337" cy="23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ulpit\Nowy folder (4)\II.10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6247"/>
            <a:ext cx="4248472" cy="256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240\media\Zdjecia\INWESTYCJE\place zabaw\2011-06-01_otwarcie palcu zabaw\DSC_2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489"/>
            <a:ext cx="4248472" cy="24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265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dirty="0"/>
              <a:t>Rozbudowa i remont Urzędu Miejskiego w Zatorze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D:\Pulpit\PA020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" y="1556792"/>
            <a:ext cx="3024336" cy="22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ulpit\DSC_7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3024336" cy="21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.199\public\DR\Tomek\IMPREZY\RATUSZ NA OTWARCIE\zdjęcia urzedu\remont\DSC_0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07" y="1556792"/>
            <a:ext cx="2808313" cy="22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92.168.1.199\public\DR\Tomek\IMPREZY\RATUSZ NA OTWARCIE\zdjęcia urzedu\DSC_7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54" y="4077073"/>
            <a:ext cx="2793279" cy="21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amba\public\DO\Prezentacja PIOTREK!!!!!!!!!!!!!!!!!!!!!!!!!!!!!!!!!!!!!!!!!!!!!!!!!!!!!!!!!!\DSC099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77072"/>
            <a:ext cx="2761059" cy="21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92.168.1.240\media\Zdjecia\INWESTYCJE\remont Plac Wolności\2005_Pl_Wolnosci_remont\17.11 tomek\DSCN7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34" y="1556793"/>
            <a:ext cx="2787599" cy="22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29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850106"/>
          </a:xfrm>
        </p:spPr>
        <p:txBody>
          <a:bodyPr/>
          <a:lstStyle/>
          <a:p>
            <a:r>
              <a:rPr lang="pl-PL" dirty="0"/>
              <a:t>Projekty „miękkie”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7513" y="980728"/>
            <a:ext cx="8856984" cy="4857403"/>
          </a:xfrm>
        </p:spPr>
        <p:txBody>
          <a:bodyPr>
            <a:normAutofit/>
          </a:bodyPr>
          <a:lstStyle/>
          <a:p>
            <a:r>
              <a:rPr lang="pl-PL" dirty="0"/>
              <a:t>Wydanie Zatorskiego Straganu Bajek</a:t>
            </a:r>
            <a:br>
              <a:rPr lang="pl-PL" dirty="0"/>
            </a:br>
            <a:br>
              <a:rPr lang="pl-PL" dirty="0"/>
            </a:b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endParaRPr lang="pl-PL" sz="1500" dirty="0"/>
          </a:p>
          <a:p>
            <a:r>
              <a:rPr lang="pl-PL" dirty="0"/>
              <a:t>Rozwój bez granic – partnerski projekt z Gminą </a:t>
            </a:r>
            <a:r>
              <a:rPr lang="pl-PL" dirty="0" err="1"/>
              <a:t>Terchvova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12290" name="Picture 2" descr="D:\Pulpit\Nowy folder (4)\I.3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7" y="1844824"/>
            <a:ext cx="2736304" cy="18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192.168.1.199\public\DO\foto strona www.zbigniew.biernat.pl\karol 2\DSC_4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82529" y="1849881"/>
            <a:ext cx="2178012" cy="14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Pulpit\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47" y="1812453"/>
            <a:ext cx="2664296" cy="17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Pulpit\DSC_37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93" y="4265487"/>
            <a:ext cx="3014188" cy="23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Pulpit\Nowy folder (4)\I.3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3" y="1866319"/>
            <a:ext cx="2736304" cy="18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192.168.1.199\public\DO\foto strona www.zbigniew.biernat.pl\karol 2\DSC_4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69565" y="1871376"/>
            <a:ext cx="2178012" cy="14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ulpit\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83" y="1833948"/>
            <a:ext cx="2664296" cy="17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192.168.1.199\public\DO\foto strona www.zbigniew.biernat.pl\DSC_76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0" y="4230348"/>
            <a:ext cx="3420380" cy="23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Pulpit\3rosol_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13" y="4554384"/>
            <a:ext cx="1976069" cy="14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80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8856984" cy="6624736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pl-PL" sz="2800" dirty="0"/>
              <a:t>Utworzenie Centrum Informacji Turystycznej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endParaRPr lang="pl-PL" sz="2800" dirty="0"/>
          </a:p>
          <a:p>
            <a:pPr marL="457200" indent="-457200">
              <a:buFont typeface="Arial" charset="0"/>
              <a:buChar char="•"/>
            </a:pPr>
            <a:r>
              <a:rPr lang="pl-PL" sz="2800" dirty="0"/>
              <a:t>Town </a:t>
            </a:r>
            <a:r>
              <a:rPr lang="pl-PL" sz="2800" dirty="0" err="1"/>
              <a:t>twinning</a:t>
            </a:r>
            <a:r>
              <a:rPr lang="pl-PL" sz="2800" dirty="0"/>
              <a:t> – współpraca międzynarodowa </a:t>
            </a:r>
            <a:br>
              <a:rPr lang="pl-PL" sz="2800" dirty="0"/>
            </a:br>
            <a:r>
              <a:rPr lang="pl-PL" sz="2800" dirty="0"/>
              <a:t>z partnerami z Węgier, Słowacji, Włoch i Rumunii.</a:t>
            </a:r>
          </a:p>
          <a:p>
            <a:endParaRPr lang="pl-PL" sz="2800" dirty="0"/>
          </a:p>
        </p:txBody>
      </p:sp>
      <p:pic>
        <p:nvPicPr>
          <p:cNvPr id="3" name="Picture 6" descr="\\192.168.1.199\public\DR\Tomek\WNIOSKI I PROJEKTY\LEADER oś IV\Wniosek CIT\rozliczenie projektu\zdjecia\mał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7437"/>
            <a:ext cx="2520280" cy="16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nn\Desktop\cit 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53580"/>
            <a:ext cx="2736304" cy="160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\\192.168.1.199\public\DR\Tomek\WNIOSKI I PROJEKTY\LEADER oś IV\Wniosek CIT\rozliczenie projektu\zdjecia\DSC_5672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16948"/>
            <a:ext cx="1584176" cy="23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http://img.iap.pl/s/171/8144/Edytor/Schowek0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41" y="4293095"/>
            <a:ext cx="1100919" cy="232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54" y="4293094"/>
            <a:ext cx="1140769" cy="232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Pulpit\543234_europejskie_zniwa_karpiowe_zator00103_resul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57" y="4293096"/>
            <a:ext cx="3528392" cy="23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\\192.168.1.199\public\DR\Tomek\WNIOSKI I PROJEKTY\LEADER oś IV\Wniosek CIT\rozliczenie projektu\zdjecia\mał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520280" cy="16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nn\Desktop\cit 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54903"/>
            <a:ext cx="2736304" cy="160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\\192.168.1.199\public\DR\Tomek\WNIOSKI I PROJEKTY\LEADER oś IV\Wniosek CIT\rozliczenie projektu\zdjecia\DSC_5672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82447"/>
            <a:ext cx="1584176" cy="23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010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3000" y="1988840"/>
            <a:ext cx="7772400" cy="1500187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chemeClr val="tx1"/>
                </a:solidFill>
              </a:rPr>
              <a:t> PLANOWANE DZIAŁANIA</a:t>
            </a:r>
          </a:p>
        </p:txBody>
      </p:sp>
    </p:spTree>
    <p:extLst>
      <p:ext uri="{BB962C8B-B14F-4D97-AF65-F5344CB8AC3E}">
        <p14:creationId xmlns:p14="http://schemas.microsoft.com/office/powerpoint/2010/main" val="2666663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39" y="1659976"/>
            <a:ext cx="9577681" cy="536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90577" y="332656"/>
            <a:ext cx="77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UDOSTĘPNIENIE TERENÓW INWESTYCYJNYCH </a:t>
            </a:r>
          </a:p>
          <a:p>
            <a:pPr algn="ctr"/>
            <a:r>
              <a:rPr lang="pl-PL" sz="2800" b="1" dirty="0"/>
              <a:t>POD ROZWÓJ DZIAŁALNOŚCI TURYSTYCZNEJ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17013915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99592" y="188640"/>
            <a:ext cx="77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PODPISANIE LISTU INTENCYJNEGO NA BUDOWĘ </a:t>
            </a:r>
          </a:p>
          <a:p>
            <a:pPr algn="ctr"/>
            <a:r>
              <a:rPr lang="pl-PL" sz="2800" b="1" dirty="0"/>
              <a:t>KOPCA NIEPODLEGŁOŚCI</a:t>
            </a:r>
            <a:endParaRPr lang="pl-PL" sz="3200" b="1" dirty="0"/>
          </a:p>
        </p:txBody>
      </p:sp>
      <p:pic>
        <p:nvPicPr>
          <p:cNvPr id="1026" name="Picture 2" descr="\\192.168.1.199\public\podpisanie umo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86763"/>
            <a:ext cx="9361040" cy="59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4613"/>
            <a:ext cx="5541963" cy="6667500"/>
          </a:xfrm>
          <a:prstGeom prst="rect">
            <a:avLst/>
          </a:prstGeom>
          <a:noFill/>
          <a:ln w="2844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31813" y="2162175"/>
            <a:ext cx="23368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>
                <a:solidFill>
                  <a:srgbClr val="FFFFFF"/>
                </a:solidFill>
                <a:latin typeface="Times New Roman" pitchFamily="18" charset="0"/>
              </a:rPr>
              <a:t>Górki Bachowskie </a:t>
            </a:r>
          </a:p>
          <a:p>
            <a:pPr algn="ctr"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>
                <a:solidFill>
                  <a:srgbClr val="FFFFFF"/>
                </a:solidFill>
                <a:latin typeface="Times New Roman" pitchFamily="18" charset="0"/>
              </a:rPr>
              <a:t>– buczyna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30363"/>
            <a:ext cx="6477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57813"/>
            <a:ext cx="6477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469900" y="4149725"/>
            <a:ext cx="24018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>
                <a:solidFill>
                  <a:srgbClr val="FFFFFF"/>
                </a:solidFill>
                <a:latin typeface="Times New Roman" pitchFamily="18" charset="0"/>
              </a:rPr>
              <a:t>Dolina rzeki Skawy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469900" y="5876925"/>
            <a:ext cx="25495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200">
                <a:solidFill>
                  <a:srgbClr val="FFFFFF"/>
                </a:solidFill>
                <a:latin typeface="Times New Roman" pitchFamily="18" charset="0"/>
              </a:rPr>
              <a:t>Zbiorniki pożwirowe</a:t>
            </a:r>
          </a:p>
        </p:txBody>
      </p:sp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94100"/>
            <a:ext cx="57626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261938" y="636588"/>
            <a:ext cx="28670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Times New Roman" pitchFamily="18" charset="0"/>
              <a:buNone/>
            </a:pPr>
            <a:r>
              <a:rPr lang="en-GB" altLang="pl-PL" sz="2600" b="1" u="sng">
                <a:solidFill>
                  <a:srgbClr val="FFFFFF"/>
                </a:solidFill>
                <a:latin typeface="Times New Roman" pitchFamily="18" charset="0"/>
              </a:rPr>
              <a:t>Ścieżki edukacyjne</a:t>
            </a:r>
          </a:p>
        </p:txBody>
      </p:sp>
      <p:sp>
        <p:nvSpPr>
          <p:cNvPr id="24586" name="Line 9"/>
          <p:cNvSpPr>
            <a:spLocks noChangeShapeType="1"/>
          </p:cNvSpPr>
          <p:nvPr/>
        </p:nvSpPr>
        <p:spPr bwMode="auto">
          <a:xfrm>
            <a:off x="1260475" y="1844675"/>
            <a:ext cx="1511300" cy="1588"/>
          </a:xfrm>
          <a:prstGeom prst="line">
            <a:avLst/>
          </a:prstGeom>
          <a:noFill/>
          <a:ln w="57240">
            <a:solidFill>
              <a:srgbClr val="008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7" name="Line 10"/>
          <p:cNvSpPr>
            <a:spLocks noChangeShapeType="1"/>
          </p:cNvSpPr>
          <p:nvPr/>
        </p:nvSpPr>
        <p:spPr bwMode="auto">
          <a:xfrm>
            <a:off x="1258888" y="3789363"/>
            <a:ext cx="1511300" cy="1587"/>
          </a:xfrm>
          <a:prstGeom prst="line">
            <a:avLst/>
          </a:prstGeom>
          <a:noFill/>
          <a:ln w="57240">
            <a:solidFill>
              <a:srgbClr val="000099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8" name="Line 11"/>
          <p:cNvSpPr>
            <a:spLocks noChangeShapeType="1"/>
          </p:cNvSpPr>
          <p:nvPr/>
        </p:nvSpPr>
        <p:spPr bwMode="auto">
          <a:xfrm>
            <a:off x="1258888" y="5589588"/>
            <a:ext cx="1511300" cy="1587"/>
          </a:xfrm>
          <a:prstGeom prst="line">
            <a:avLst/>
          </a:prstGeom>
          <a:noFill/>
          <a:ln w="57240">
            <a:solidFill>
              <a:srgbClr val="CC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93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\\192.168.1.199\public\WICEBURMISTRZ\Kopiec 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"/>
            <a:ext cx="11058525" cy="68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042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\\192.168.1.199\public\DR\Karol\kopiec\foty\Kopiec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439" y="44624"/>
            <a:ext cx="1139100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778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Tomasz Wieliczko\Desktop\srths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76" y="-190801"/>
            <a:ext cx="9404276" cy="704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379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324528" cy="591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90577" y="210645"/>
            <a:ext cx="77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ROZWÓJ MIESZKALNICTWA </a:t>
            </a:r>
          </a:p>
          <a:p>
            <a:pPr algn="ctr"/>
            <a:r>
              <a:rPr lang="pl-PL" sz="2800" b="1" dirty="0"/>
              <a:t>- BUDOWA OSIEDLA PRZY UL. JANA PAWŁA II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42549213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ewik.gdynia.pl/UserFiles/images/zdj.%20suw%20wiczlino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32" y="1416268"/>
            <a:ext cx="9468544" cy="626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07536" y="245071"/>
            <a:ext cx="77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BUDOWA STACJI UZDATNIANIA WODY i STUDNI WODOCIĄGOWYCH 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4342374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\\192.168.1.240\media\Zdjecia\INWESTYCJE\Szkoly\ZSO_Zator\ZSO Zator 2010-10-12\DSC_7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9396536" cy="58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07536" y="245071"/>
            <a:ext cx="77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TERMOMODERNIZACJA </a:t>
            </a:r>
          </a:p>
          <a:p>
            <a:pPr algn="ctr"/>
            <a:r>
              <a:rPr lang="pl-PL" sz="2800" b="1" dirty="0"/>
              <a:t>PLACÓWEK OŚWIATOWYCH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4127769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2" name="Picture 4" descr="Znalezione obrazy dla zapytania obwodnica podolsza z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32" y="940509"/>
            <a:ext cx="10145732" cy="59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07536" y="245071"/>
            <a:ext cx="773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BUDOWA OBWODNICY ZATORA I PODOLSZA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6110814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73899" y="2996952"/>
            <a:ext cx="773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DZIĘKUJĘ ZA UWAGĘ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78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350"/>
            <a:ext cx="8839200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3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</TotalTime>
  <Words>1113</Words>
  <Application>Microsoft Office PowerPoint</Application>
  <PresentationFormat>Pokaz na ekranie (4:3)</PresentationFormat>
  <Paragraphs>298</Paragraphs>
  <Slides>87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97" baseType="lpstr">
      <vt:lpstr>Arial</vt:lpstr>
      <vt:lpstr>Arial CE</vt:lpstr>
      <vt:lpstr>Bell MT</vt:lpstr>
      <vt:lpstr>Calibri</vt:lpstr>
      <vt:lpstr>Lucida Sans Unicode</vt:lpstr>
      <vt:lpstr>Tahoma</vt:lpstr>
      <vt:lpstr>Times New Roman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2006 roku powstaje Zintegrowana Strategia Rozwoju Obszarów Wiejskich dla 6 gmin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Imprezy integracyjne</vt:lpstr>
      <vt:lpstr>Imprezy rekreacyjne</vt:lpstr>
      <vt:lpstr>Prezentacja programu PowerPoint</vt:lpstr>
      <vt:lpstr>Prezentacja programu PowerPoint</vt:lpstr>
      <vt:lpstr>Prezentacja programu PowerPoint</vt:lpstr>
      <vt:lpstr>Festiwal Doliny Karpia</vt:lpstr>
      <vt:lpstr>Prezentacja programu PowerPoint</vt:lpstr>
      <vt:lpstr>Prezentacja programu PowerPoint</vt:lpstr>
      <vt:lpstr>Prezentacja programu PowerPoint</vt:lpstr>
      <vt:lpstr>Nowy projekt – PO Ryby</vt:lpstr>
      <vt:lpstr>Prezentacja programu PowerPoint</vt:lpstr>
      <vt:lpstr>Prezentacja programu PowerPoint</vt:lpstr>
      <vt:lpstr>Dolina Karpia przed utworzeniem SDK</vt:lpstr>
      <vt:lpstr>Dolina Karpia – obszar 6 gmin</vt:lpstr>
      <vt:lpstr>Dolina Karpia – obszar 7 gmin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Budowa strefy aktywności gospodarczej</vt:lpstr>
      <vt:lpstr>Oficjalne otwarcie SAG 28.15.2012r.</vt:lpstr>
      <vt:lpstr>Strefa po trzech latach  funkcjonowania</vt:lpstr>
      <vt:lpstr>Firmy w strefie</vt:lpstr>
      <vt:lpstr>Prezentacja programu PowerPoint</vt:lpstr>
      <vt:lpstr>Prezentacja programu PowerPoint</vt:lpstr>
      <vt:lpstr>Prezentacja programu PowerPoint</vt:lpstr>
      <vt:lpstr>Prezentacja programu PowerPoint</vt:lpstr>
      <vt:lpstr>Centrum Aktywizacji Zawodowej</vt:lpstr>
      <vt:lpstr>Utworzenie Centrum Aktywizacji Zawodowej</vt:lpstr>
      <vt:lpstr>Aula i pomieszczenia inkubatora CAZ</vt:lpstr>
      <vt:lpstr>Cztery parki tematyczne</vt:lpstr>
      <vt:lpstr>Prezentacja programu PowerPoint</vt:lpstr>
      <vt:lpstr>Prezentacja programu PowerPoint</vt:lpstr>
      <vt:lpstr>zdj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Korzyści dla mieszkańców</vt:lpstr>
      <vt:lpstr>Prezentacja programu PowerPoint</vt:lpstr>
      <vt:lpstr>Prezentacja programu PowerPoint</vt:lpstr>
      <vt:lpstr>Rewitalizacja dawnego sądu grodzkiego, budowa Regionalnego Ośrodka Kultury</vt:lpstr>
      <vt:lpstr>Rewitalizacja domów kultury  (Palczowice, Rudze)</vt:lpstr>
      <vt:lpstr>Rewitalizacja remiz (Podolsze, Zator)</vt:lpstr>
      <vt:lpstr>Strefa Rekreacji Sportowej oraz plac zabaw przy przedszkolu „Złota rybka”</vt:lpstr>
      <vt:lpstr>Rozbudowa i remont Urzędu Miejskiego w Zatorze</vt:lpstr>
      <vt:lpstr>Projekty „miękkie”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Łukasz Porębski</dc:creator>
  <cp:lastModifiedBy>Test</cp:lastModifiedBy>
  <cp:revision>131</cp:revision>
  <dcterms:created xsi:type="dcterms:W3CDTF">2015-09-21T06:04:20Z</dcterms:created>
  <dcterms:modified xsi:type="dcterms:W3CDTF">2018-09-13T11:53:52Z</dcterms:modified>
</cp:coreProperties>
</file>