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Override1.xml" ContentType="application/vnd.openxmlformats-officedocument.themeOverr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8" r:id="rId3"/>
    <p:sldId id="260" r:id="rId4"/>
    <p:sldId id="259" r:id="rId5"/>
    <p:sldId id="261" r:id="rId6"/>
    <p:sldId id="263" r:id="rId7"/>
    <p:sldId id="264" r:id="rId8"/>
    <p:sldId id="268" r:id="rId9"/>
    <p:sldId id="265" r:id="rId10"/>
    <p:sldId id="266" r:id="rId11"/>
    <p:sldId id="269" r:id="rId12"/>
    <p:sldId id="271" r:id="rId13"/>
    <p:sldId id="270" r:id="rId14"/>
    <p:sldId id="272" r:id="rId15"/>
    <p:sldId id="273" r:id="rId16"/>
    <p:sldId id="279" r:id="rId17"/>
    <p:sldId id="280" r:id="rId18"/>
    <p:sldId id="277" r:id="rId19"/>
    <p:sldId id="278" r:id="rId20"/>
    <p:sldId id="276" r:id="rId21"/>
    <p:sldId id="275" r:id="rId22"/>
    <p:sldId id="274" r:id="rId23"/>
    <p:sldId id="257" r:id="rId24"/>
  </p:sldIdLst>
  <p:sldSz cx="9144000" cy="6858000" type="screen4x3"/>
  <p:notesSz cx="6858000" cy="9144000"/>
  <p:defaultText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75" d="100"/>
          <a:sy n="75" d="100"/>
        </p:scale>
        <p:origin x="-2664" y="-858"/>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Slajd tytułowy">
    <p:spTree>
      <p:nvGrpSpPr>
        <p:cNvPr id="1" name=""/>
        <p:cNvGrpSpPr/>
        <p:nvPr/>
      </p:nvGrpSpPr>
      <p:grpSpPr>
        <a:xfrm>
          <a:off x="0" y="0"/>
          <a:ext cx="0" cy="0"/>
          <a:chOff x="0" y="0"/>
          <a:chExt cx="0" cy="0"/>
        </a:xfrm>
      </p:grpSpPr>
      <p:sp>
        <p:nvSpPr>
          <p:cNvPr id="2" name="Tytuł 1"/>
          <p:cNvSpPr>
            <a:spLocks noGrp="1"/>
          </p:cNvSpPr>
          <p:nvPr>
            <p:ph type="ctrTitle"/>
          </p:nvPr>
        </p:nvSpPr>
        <p:spPr>
          <a:xfrm>
            <a:off x="685800" y="2130425"/>
            <a:ext cx="7772400" cy="1470025"/>
          </a:xfrm>
        </p:spPr>
        <p:txBody>
          <a:bodyPr/>
          <a:lstStyle/>
          <a:p>
            <a:r>
              <a:rPr lang="pl-PL" smtClean="0"/>
              <a:t>Kliknij, aby edytować styl</a:t>
            </a:r>
            <a:endParaRPr lang="pl-PL"/>
          </a:p>
        </p:txBody>
      </p:sp>
      <p:sp>
        <p:nvSpPr>
          <p:cNvPr id="3" name="Podtytuł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pl-PL" smtClean="0"/>
              <a:t>Kliknij, aby edytować styl wzorca podtytułu</a:t>
            </a:r>
            <a:endParaRPr lang="pl-PL"/>
          </a:p>
        </p:txBody>
      </p:sp>
      <p:sp>
        <p:nvSpPr>
          <p:cNvPr id="4" name="Symbol zastępczy daty 3"/>
          <p:cNvSpPr>
            <a:spLocks noGrp="1"/>
          </p:cNvSpPr>
          <p:nvPr>
            <p:ph type="dt" sz="half" idx="10"/>
          </p:nvPr>
        </p:nvSpPr>
        <p:spPr/>
        <p:txBody>
          <a:bodyPr/>
          <a:lstStyle/>
          <a:p>
            <a:fld id="{200FBCE1-667C-4830-89FB-49A8ADC334FF}" type="datetimeFigureOut">
              <a:rPr lang="pl-PL" smtClean="0"/>
              <a:t>2018-09-14</a:t>
            </a:fld>
            <a:endParaRPr lang="pl-PL"/>
          </a:p>
        </p:txBody>
      </p:sp>
      <p:sp>
        <p:nvSpPr>
          <p:cNvPr id="5" name="Symbol zastępczy stopki 4"/>
          <p:cNvSpPr>
            <a:spLocks noGrp="1"/>
          </p:cNvSpPr>
          <p:nvPr>
            <p:ph type="ftr" sz="quarter" idx="11"/>
          </p:nvPr>
        </p:nvSpPr>
        <p:spPr/>
        <p:txBody>
          <a:bodyPr/>
          <a:lstStyle/>
          <a:p>
            <a:endParaRPr lang="pl-PL"/>
          </a:p>
        </p:txBody>
      </p:sp>
      <p:sp>
        <p:nvSpPr>
          <p:cNvPr id="6" name="Symbol zastępczy numeru slajdu 5"/>
          <p:cNvSpPr>
            <a:spLocks noGrp="1"/>
          </p:cNvSpPr>
          <p:nvPr>
            <p:ph type="sldNum" sz="quarter" idx="12"/>
          </p:nvPr>
        </p:nvSpPr>
        <p:spPr/>
        <p:txBody>
          <a:bodyPr/>
          <a:lstStyle/>
          <a:p>
            <a:fld id="{D3CBFDB7-9EC5-4FA1-8576-65E7719A839E}" type="slidenum">
              <a:rPr lang="pl-PL" smtClean="0"/>
              <a:t>‹#›</a:t>
            </a:fld>
            <a:endParaRPr lang="pl-PL"/>
          </a:p>
        </p:txBody>
      </p:sp>
    </p:spTree>
    <p:extLst>
      <p:ext uri="{BB962C8B-B14F-4D97-AF65-F5344CB8AC3E}">
        <p14:creationId xmlns:p14="http://schemas.microsoft.com/office/powerpoint/2010/main" val="6039903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ytuł i tekst pionowy">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mtClean="0"/>
              <a:t>Kliknij, aby edytować styl</a:t>
            </a:r>
            <a:endParaRPr lang="pl-PL"/>
          </a:p>
        </p:txBody>
      </p:sp>
      <p:sp>
        <p:nvSpPr>
          <p:cNvPr id="3" name="Symbol zastępczy tytułu pionowego 2"/>
          <p:cNvSpPr>
            <a:spLocks noGrp="1"/>
          </p:cNvSpPr>
          <p:nvPr>
            <p:ph type="body" orient="vert" idx="1"/>
          </p:nvPr>
        </p:nvSpPr>
        <p:spPr/>
        <p:txBody>
          <a:bodyPr vert="eaVert"/>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daty 3"/>
          <p:cNvSpPr>
            <a:spLocks noGrp="1"/>
          </p:cNvSpPr>
          <p:nvPr>
            <p:ph type="dt" sz="half" idx="10"/>
          </p:nvPr>
        </p:nvSpPr>
        <p:spPr/>
        <p:txBody>
          <a:bodyPr/>
          <a:lstStyle/>
          <a:p>
            <a:fld id="{200FBCE1-667C-4830-89FB-49A8ADC334FF}" type="datetimeFigureOut">
              <a:rPr lang="pl-PL" smtClean="0"/>
              <a:t>2018-09-14</a:t>
            </a:fld>
            <a:endParaRPr lang="pl-PL"/>
          </a:p>
        </p:txBody>
      </p:sp>
      <p:sp>
        <p:nvSpPr>
          <p:cNvPr id="5" name="Symbol zastępczy stopki 4"/>
          <p:cNvSpPr>
            <a:spLocks noGrp="1"/>
          </p:cNvSpPr>
          <p:nvPr>
            <p:ph type="ftr" sz="quarter" idx="11"/>
          </p:nvPr>
        </p:nvSpPr>
        <p:spPr/>
        <p:txBody>
          <a:bodyPr/>
          <a:lstStyle/>
          <a:p>
            <a:endParaRPr lang="pl-PL"/>
          </a:p>
        </p:txBody>
      </p:sp>
      <p:sp>
        <p:nvSpPr>
          <p:cNvPr id="6" name="Symbol zastępczy numeru slajdu 5"/>
          <p:cNvSpPr>
            <a:spLocks noGrp="1"/>
          </p:cNvSpPr>
          <p:nvPr>
            <p:ph type="sldNum" sz="quarter" idx="12"/>
          </p:nvPr>
        </p:nvSpPr>
        <p:spPr/>
        <p:txBody>
          <a:bodyPr/>
          <a:lstStyle/>
          <a:p>
            <a:fld id="{D3CBFDB7-9EC5-4FA1-8576-65E7719A839E}" type="slidenum">
              <a:rPr lang="pl-PL" smtClean="0"/>
              <a:t>‹#›</a:t>
            </a:fld>
            <a:endParaRPr lang="pl-PL"/>
          </a:p>
        </p:txBody>
      </p:sp>
    </p:spTree>
    <p:extLst>
      <p:ext uri="{BB962C8B-B14F-4D97-AF65-F5344CB8AC3E}">
        <p14:creationId xmlns:p14="http://schemas.microsoft.com/office/powerpoint/2010/main" val="49567135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ytuł pionowy i tekst">
    <p:spTree>
      <p:nvGrpSpPr>
        <p:cNvPr id="1" name=""/>
        <p:cNvGrpSpPr/>
        <p:nvPr/>
      </p:nvGrpSpPr>
      <p:grpSpPr>
        <a:xfrm>
          <a:off x="0" y="0"/>
          <a:ext cx="0" cy="0"/>
          <a:chOff x="0" y="0"/>
          <a:chExt cx="0" cy="0"/>
        </a:xfrm>
      </p:grpSpPr>
      <p:sp>
        <p:nvSpPr>
          <p:cNvPr id="2" name="Tytuł pionowy 1"/>
          <p:cNvSpPr>
            <a:spLocks noGrp="1"/>
          </p:cNvSpPr>
          <p:nvPr>
            <p:ph type="title" orient="vert"/>
          </p:nvPr>
        </p:nvSpPr>
        <p:spPr>
          <a:xfrm>
            <a:off x="6629400" y="274638"/>
            <a:ext cx="2057400" cy="5851525"/>
          </a:xfrm>
        </p:spPr>
        <p:txBody>
          <a:bodyPr vert="eaVert"/>
          <a:lstStyle/>
          <a:p>
            <a:r>
              <a:rPr lang="pl-PL" smtClean="0"/>
              <a:t>Kliknij, aby edytować styl</a:t>
            </a:r>
            <a:endParaRPr lang="pl-PL"/>
          </a:p>
        </p:txBody>
      </p:sp>
      <p:sp>
        <p:nvSpPr>
          <p:cNvPr id="3" name="Symbol zastępczy tytułu pionowego 2"/>
          <p:cNvSpPr>
            <a:spLocks noGrp="1"/>
          </p:cNvSpPr>
          <p:nvPr>
            <p:ph type="body" orient="vert" idx="1"/>
          </p:nvPr>
        </p:nvSpPr>
        <p:spPr>
          <a:xfrm>
            <a:off x="457200" y="274638"/>
            <a:ext cx="6019800" cy="5851525"/>
          </a:xfrm>
        </p:spPr>
        <p:txBody>
          <a:bodyPr vert="eaVert"/>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daty 3"/>
          <p:cNvSpPr>
            <a:spLocks noGrp="1"/>
          </p:cNvSpPr>
          <p:nvPr>
            <p:ph type="dt" sz="half" idx="10"/>
          </p:nvPr>
        </p:nvSpPr>
        <p:spPr/>
        <p:txBody>
          <a:bodyPr/>
          <a:lstStyle/>
          <a:p>
            <a:fld id="{200FBCE1-667C-4830-89FB-49A8ADC334FF}" type="datetimeFigureOut">
              <a:rPr lang="pl-PL" smtClean="0"/>
              <a:t>2018-09-14</a:t>
            </a:fld>
            <a:endParaRPr lang="pl-PL"/>
          </a:p>
        </p:txBody>
      </p:sp>
      <p:sp>
        <p:nvSpPr>
          <p:cNvPr id="5" name="Symbol zastępczy stopki 4"/>
          <p:cNvSpPr>
            <a:spLocks noGrp="1"/>
          </p:cNvSpPr>
          <p:nvPr>
            <p:ph type="ftr" sz="quarter" idx="11"/>
          </p:nvPr>
        </p:nvSpPr>
        <p:spPr/>
        <p:txBody>
          <a:bodyPr/>
          <a:lstStyle/>
          <a:p>
            <a:endParaRPr lang="pl-PL"/>
          </a:p>
        </p:txBody>
      </p:sp>
      <p:sp>
        <p:nvSpPr>
          <p:cNvPr id="6" name="Symbol zastępczy numeru slajdu 5"/>
          <p:cNvSpPr>
            <a:spLocks noGrp="1"/>
          </p:cNvSpPr>
          <p:nvPr>
            <p:ph type="sldNum" sz="quarter" idx="12"/>
          </p:nvPr>
        </p:nvSpPr>
        <p:spPr/>
        <p:txBody>
          <a:bodyPr/>
          <a:lstStyle/>
          <a:p>
            <a:fld id="{D3CBFDB7-9EC5-4FA1-8576-65E7719A839E}" type="slidenum">
              <a:rPr lang="pl-PL" smtClean="0"/>
              <a:t>‹#›</a:t>
            </a:fld>
            <a:endParaRPr lang="pl-PL"/>
          </a:p>
        </p:txBody>
      </p:sp>
    </p:spTree>
    <p:extLst>
      <p:ext uri="{BB962C8B-B14F-4D97-AF65-F5344CB8AC3E}">
        <p14:creationId xmlns:p14="http://schemas.microsoft.com/office/powerpoint/2010/main" val="373608435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ytuł i zawartość">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mtClean="0"/>
              <a:t>Kliknij, aby edytować styl</a:t>
            </a:r>
            <a:endParaRPr lang="pl-PL"/>
          </a:p>
        </p:txBody>
      </p:sp>
      <p:sp>
        <p:nvSpPr>
          <p:cNvPr id="3" name="Symbol zastępczy zawartości 2"/>
          <p:cNvSpPr>
            <a:spLocks noGrp="1"/>
          </p:cNvSpPr>
          <p:nvPr>
            <p:ph idx="1"/>
          </p:nvPr>
        </p:nvSpPr>
        <p:spPr/>
        <p:txBody>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daty 3"/>
          <p:cNvSpPr>
            <a:spLocks noGrp="1"/>
          </p:cNvSpPr>
          <p:nvPr>
            <p:ph type="dt" sz="half" idx="10"/>
          </p:nvPr>
        </p:nvSpPr>
        <p:spPr/>
        <p:txBody>
          <a:bodyPr/>
          <a:lstStyle/>
          <a:p>
            <a:fld id="{200FBCE1-667C-4830-89FB-49A8ADC334FF}" type="datetimeFigureOut">
              <a:rPr lang="pl-PL" smtClean="0"/>
              <a:t>2018-09-14</a:t>
            </a:fld>
            <a:endParaRPr lang="pl-PL"/>
          </a:p>
        </p:txBody>
      </p:sp>
      <p:sp>
        <p:nvSpPr>
          <p:cNvPr id="5" name="Symbol zastępczy stopki 4"/>
          <p:cNvSpPr>
            <a:spLocks noGrp="1"/>
          </p:cNvSpPr>
          <p:nvPr>
            <p:ph type="ftr" sz="quarter" idx="11"/>
          </p:nvPr>
        </p:nvSpPr>
        <p:spPr/>
        <p:txBody>
          <a:bodyPr/>
          <a:lstStyle/>
          <a:p>
            <a:endParaRPr lang="pl-PL"/>
          </a:p>
        </p:txBody>
      </p:sp>
      <p:sp>
        <p:nvSpPr>
          <p:cNvPr id="6" name="Symbol zastępczy numeru slajdu 5"/>
          <p:cNvSpPr>
            <a:spLocks noGrp="1"/>
          </p:cNvSpPr>
          <p:nvPr>
            <p:ph type="sldNum" sz="quarter" idx="12"/>
          </p:nvPr>
        </p:nvSpPr>
        <p:spPr/>
        <p:txBody>
          <a:bodyPr/>
          <a:lstStyle/>
          <a:p>
            <a:fld id="{D3CBFDB7-9EC5-4FA1-8576-65E7719A839E}" type="slidenum">
              <a:rPr lang="pl-PL" smtClean="0"/>
              <a:t>‹#›</a:t>
            </a:fld>
            <a:endParaRPr lang="pl-PL"/>
          </a:p>
        </p:txBody>
      </p:sp>
    </p:spTree>
    <p:extLst>
      <p:ext uri="{BB962C8B-B14F-4D97-AF65-F5344CB8AC3E}">
        <p14:creationId xmlns:p14="http://schemas.microsoft.com/office/powerpoint/2010/main" val="106758339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Nagłówek sekcji">
    <p:spTree>
      <p:nvGrpSpPr>
        <p:cNvPr id="1" name=""/>
        <p:cNvGrpSpPr/>
        <p:nvPr/>
      </p:nvGrpSpPr>
      <p:grpSpPr>
        <a:xfrm>
          <a:off x="0" y="0"/>
          <a:ext cx="0" cy="0"/>
          <a:chOff x="0" y="0"/>
          <a:chExt cx="0" cy="0"/>
        </a:xfrm>
      </p:grpSpPr>
      <p:sp>
        <p:nvSpPr>
          <p:cNvPr id="2" name="Tytuł 1"/>
          <p:cNvSpPr>
            <a:spLocks noGrp="1"/>
          </p:cNvSpPr>
          <p:nvPr>
            <p:ph type="title"/>
          </p:nvPr>
        </p:nvSpPr>
        <p:spPr>
          <a:xfrm>
            <a:off x="722313" y="4406900"/>
            <a:ext cx="7772400" cy="1362075"/>
          </a:xfrm>
        </p:spPr>
        <p:txBody>
          <a:bodyPr anchor="t"/>
          <a:lstStyle>
            <a:lvl1pPr algn="l">
              <a:defRPr sz="4000" b="1" cap="all"/>
            </a:lvl1pPr>
          </a:lstStyle>
          <a:p>
            <a:r>
              <a:rPr lang="pl-PL" smtClean="0"/>
              <a:t>Kliknij, aby edytować styl</a:t>
            </a:r>
            <a:endParaRPr lang="pl-PL"/>
          </a:p>
        </p:txBody>
      </p:sp>
      <p:sp>
        <p:nvSpPr>
          <p:cNvPr id="3" name="Symbol zastępczy tekstu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l-PL" smtClean="0"/>
              <a:t>Kliknij, aby edytować style wzorca tekstu</a:t>
            </a:r>
          </a:p>
        </p:txBody>
      </p:sp>
      <p:sp>
        <p:nvSpPr>
          <p:cNvPr id="4" name="Symbol zastępczy daty 3"/>
          <p:cNvSpPr>
            <a:spLocks noGrp="1"/>
          </p:cNvSpPr>
          <p:nvPr>
            <p:ph type="dt" sz="half" idx="10"/>
          </p:nvPr>
        </p:nvSpPr>
        <p:spPr/>
        <p:txBody>
          <a:bodyPr/>
          <a:lstStyle/>
          <a:p>
            <a:fld id="{200FBCE1-667C-4830-89FB-49A8ADC334FF}" type="datetimeFigureOut">
              <a:rPr lang="pl-PL" smtClean="0"/>
              <a:t>2018-09-14</a:t>
            </a:fld>
            <a:endParaRPr lang="pl-PL"/>
          </a:p>
        </p:txBody>
      </p:sp>
      <p:sp>
        <p:nvSpPr>
          <p:cNvPr id="5" name="Symbol zastępczy stopki 4"/>
          <p:cNvSpPr>
            <a:spLocks noGrp="1"/>
          </p:cNvSpPr>
          <p:nvPr>
            <p:ph type="ftr" sz="quarter" idx="11"/>
          </p:nvPr>
        </p:nvSpPr>
        <p:spPr/>
        <p:txBody>
          <a:bodyPr/>
          <a:lstStyle/>
          <a:p>
            <a:endParaRPr lang="pl-PL"/>
          </a:p>
        </p:txBody>
      </p:sp>
      <p:sp>
        <p:nvSpPr>
          <p:cNvPr id="6" name="Symbol zastępczy numeru slajdu 5"/>
          <p:cNvSpPr>
            <a:spLocks noGrp="1"/>
          </p:cNvSpPr>
          <p:nvPr>
            <p:ph type="sldNum" sz="quarter" idx="12"/>
          </p:nvPr>
        </p:nvSpPr>
        <p:spPr/>
        <p:txBody>
          <a:bodyPr/>
          <a:lstStyle/>
          <a:p>
            <a:fld id="{D3CBFDB7-9EC5-4FA1-8576-65E7719A839E}" type="slidenum">
              <a:rPr lang="pl-PL" smtClean="0"/>
              <a:t>‹#›</a:t>
            </a:fld>
            <a:endParaRPr lang="pl-PL"/>
          </a:p>
        </p:txBody>
      </p:sp>
    </p:spTree>
    <p:extLst>
      <p:ext uri="{BB962C8B-B14F-4D97-AF65-F5344CB8AC3E}">
        <p14:creationId xmlns:p14="http://schemas.microsoft.com/office/powerpoint/2010/main" val="95596170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wa elementy zawartości">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mtClean="0"/>
              <a:t>Kliknij, aby edytować styl</a:t>
            </a:r>
            <a:endParaRPr lang="pl-PL"/>
          </a:p>
        </p:txBody>
      </p:sp>
      <p:sp>
        <p:nvSpPr>
          <p:cNvPr id="3" name="Symbol zastępczy zawartości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zawartości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5" name="Symbol zastępczy daty 4"/>
          <p:cNvSpPr>
            <a:spLocks noGrp="1"/>
          </p:cNvSpPr>
          <p:nvPr>
            <p:ph type="dt" sz="half" idx="10"/>
          </p:nvPr>
        </p:nvSpPr>
        <p:spPr/>
        <p:txBody>
          <a:bodyPr/>
          <a:lstStyle/>
          <a:p>
            <a:fld id="{200FBCE1-667C-4830-89FB-49A8ADC334FF}" type="datetimeFigureOut">
              <a:rPr lang="pl-PL" smtClean="0"/>
              <a:t>2018-09-14</a:t>
            </a:fld>
            <a:endParaRPr lang="pl-PL"/>
          </a:p>
        </p:txBody>
      </p:sp>
      <p:sp>
        <p:nvSpPr>
          <p:cNvPr id="6" name="Symbol zastępczy stopki 5"/>
          <p:cNvSpPr>
            <a:spLocks noGrp="1"/>
          </p:cNvSpPr>
          <p:nvPr>
            <p:ph type="ftr" sz="quarter" idx="11"/>
          </p:nvPr>
        </p:nvSpPr>
        <p:spPr/>
        <p:txBody>
          <a:bodyPr/>
          <a:lstStyle/>
          <a:p>
            <a:endParaRPr lang="pl-PL"/>
          </a:p>
        </p:txBody>
      </p:sp>
      <p:sp>
        <p:nvSpPr>
          <p:cNvPr id="7" name="Symbol zastępczy numeru slajdu 6"/>
          <p:cNvSpPr>
            <a:spLocks noGrp="1"/>
          </p:cNvSpPr>
          <p:nvPr>
            <p:ph type="sldNum" sz="quarter" idx="12"/>
          </p:nvPr>
        </p:nvSpPr>
        <p:spPr/>
        <p:txBody>
          <a:bodyPr/>
          <a:lstStyle/>
          <a:p>
            <a:fld id="{D3CBFDB7-9EC5-4FA1-8576-65E7719A839E}" type="slidenum">
              <a:rPr lang="pl-PL" smtClean="0"/>
              <a:t>‹#›</a:t>
            </a:fld>
            <a:endParaRPr lang="pl-PL"/>
          </a:p>
        </p:txBody>
      </p:sp>
    </p:spTree>
    <p:extLst>
      <p:ext uri="{BB962C8B-B14F-4D97-AF65-F5344CB8AC3E}">
        <p14:creationId xmlns:p14="http://schemas.microsoft.com/office/powerpoint/2010/main" val="339920137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ównanie">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lvl1pPr>
              <a:defRPr/>
            </a:lvl1pPr>
          </a:lstStyle>
          <a:p>
            <a:r>
              <a:rPr lang="pl-PL" smtClean="0"/>
              <a:t>Kliknij, aby edytować styl</a:t>
            </a:r>
            <a:endParaRPr lang="pl-PL"/>
          </a:p>
        </p:txBody>
      </p:sp>
      <p:sp>
        <p:nvSpPr>
          <p:cNvPr id="3" name="Symbol zastępczy tekstu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smtClean="0"/>
              <a:t>Kliknij, aby edytować style wzorca tekstu</a:t>
            </a:r>
          </a:p>
        </p:txBody>
      </p:sp>
      <p:sp>
        <p:nvSpPr>
          <p:cNvPr id="4" name="Symbol zastępczy zawartości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5" name="Symbol zastępczy tekstu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smtClean="0"/>
              <a:t>Kliknij, aby edytować style wzorca tekstu</a:t>
            </a:r>
          </a:p>
        </p:txBody>
      </p:sp>
      <p:sp>
        <p:nvSpPr>
          <p:cNvPr id="6" name="Symbol zastępczy zawartości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7" name="Symbol zastępczy daty 6"/>
          <p:cNvSpPr>
            <a:spLocks noGrp="1"/>
          </p:cNvSpPr>
          <p:nvPr>
            <p:ph type="dt" sz="half" idx="10"/>
          </p:nvPr>
        </p:nvSpPr>
        <p:spPr/>
        <p:txBody>
          <a:bodyPr/>
          <a:lstStyle/>
          <a:p>
            <a:fld id="{200FBCE1-667C-4830-89FB-49A8ADC334FF}" type="datetimeFigureOut">
              <a:rPr lang="pl-PL" smtClean="0"/>
              <a:t>2018-09-14</a:t>
            </a:fld>
            <a:endParaRPr lang="pl-PL"/>
          </a:p>
        </p:txBody>
      </p:sp>
      <p:sp>
        <p:nvSpPr>
          <p:cNvPr id="8" name="Symbol zastępczy stopki 7"/>
          <p:cNvSpPr>
            <a:spLocks noGrp="1"/>
          </p:cNvSpPr>
          <p:nvPr>
            <p:ph type="ftr" sz="quarter" idx="11"/>
          </p:nvPr>
        </p:nvSpPr>
        <p:spPr/>
        <p:txBody>
          <a:bodyPr/>
          <a:lstStyle/>
          <a:p>
            <a:endParaRPr lang="pl-PL"/>
          </a:p>
        </p:txBody>
      </p:sp>
      <p:sp>
        <p:nvSpPr>
          <p:cNvPr id="9" name="Symbol zastępczy numeru slajdu 8"/>
          <p:cNvSpPr>
            <a:spLocks noGrp="1"/>
          </p:cNvSpPr>
          <p:nvPr>
            <p:ph type="sldNum" sz="quarter" idx="12"/>
          </p:nvPr>
        </p:nvSpPr>
        <p:spPr/>
        <p:txBody>
          <a:bodyPr/>
          <a:lstStyle/>
          <a:p>
            <a:fld id="{D3CBFDB7-9EC5-4FA1-8576-65E7719A839E}" type="slidenum">
              <a:rPr lang="pl-PL" smtClean="0"/>
              <a:t>‹#›</a:t>
            </a:fld>
            <a:endParaRPr lang="pl-PL"/>
          </a:p>
        </p:txBody>
      </p:sp>
    </p:spTree>
    <p:extLst>
      <p:ext uri="{BB962C8B-B14F-4D97-AF65-F5344CB8AC3E}">
        <p14:creationId xmlns:p14="http://schemas.microsoft.com/office/powerpoint/2010/main" val="214197278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ylko tytuł">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mtClean="0"/>
              <a:t>Kliknij, aby edytować styl</a:t>
            </a:r>
            <a:endParaRPr lang="pl-PL"/>
          </a:p>
        </p:txBody>
      </p:sp>
      <p:sp>
        <p:nvSpPr>
          <p:cNvPr id="3" name="Symbol zastępczy daty 2"/>
          <p:cNvSpPr>
            <a:spLocks noGrp="1"/>
          </p:cNvSpPr>
          <p:nvPr>
            <p:ph type="dt" sz="half" idx="10"/>
          </p:nvPr>
        </p:nvSpPr>
        <p:spPr/>
        <p:txBody>
          <a:bodyPr/>
          <a:lstStyle/>
          <a:p>
            <a:fld id="{200FBCE1-667C-4830-89FB-49A8ADC334FF}" type="datetimeFigureOut">
              <a:rPr lang="pl-PL" smtClean="0"/>
              <a:t>2018-09-14</a:t>
            </a:fld>
            <a:endParaRPr lang="pl-PL"/>
          </a:p>
        </p:txBody>
      </p:sp>
      <p:sp>
        <p:nvSpPr>
          <p:cNvPr id="4" name="Symbol zastępczy stopki 3"/>
          <p:cNvSpPr>
            <a:spLocks noGrp="1"/>
          </p:cNvSpPr>
          <p:nvPr>
            <p:ph type="ftr" sz="quarter" idx="11"/>
          </p:nvPr>
        </p:nvSpPr>
        <p:spPr/>
        <p:txBody>
          <a:bodyPr/>
          <a:lstStyle/>
          <a:p>
            <a:endParaRPr lang="pl-PL"/>
          </a:p>
        </p:txBody>
      </p:sp>
      <p:sp>
        <p:nvSpPr>
          <p:cNvPr id="5" name="Symbol zastępczy numeru slajdu 4"/>
          <p:cNvSpPr>
            <a:spLocks noGrp="1"/>
          </p:cNvSpPr>
          <p:nvPr>
            <p:ph type="sldNum" sz="quarter" idx="12"/>
          </p:nvPr>
        </p:nvSpPr>
        <p:spPr/>
        <p:txBody>
          <a:bodyPr/>
          <a:lstStyle/>
          <a:p>
            <a:fld id="{D3CBFDB7-9EC5-4FA1-8576-65E7719A839E}" type="slidenum">
              <a:rPr lang="pl-PL" smtClean="0"/>
              <a:t>‹#›</a:t>
            </a:fld>
            <a:endParaRPr lang="pl-PL"/>
          </a:p>
        </p:txBody>
      </p:sp>
    </p:spTree>
    <p:extLst>
      <p:ext uri="{BB962C8B-B14F-4D97-AF65-F5344CB8AC3E}">
        <p14:creationId xmlns:p14="http://schemas.microsoft.com/office/powerpoint/2010/main" val="78004022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usty">
    <p:spTree>
      <p:nvGrpSpPr>
        <p:cNvPr id="1" name=""/>
        <p:cNvGrpSpPr/>
        <p:nvPr/>
      </p:nvGrpSpPr>
      <p:grpSpPr>
        <a:xfrm>
          <a:off x="0" y="0"/>
          <a:ext cx="0" cy="0"/>
          <a:chOff x="0" y="0"/>
          <a:chExt cx="0" cy="0"/>
        </a:xfrm>
      </p:grpSpPr>
      <p:sp>
        <p:nvSpPr>
          <p:cNvPr id="2" name="Symbol zastępczy daty 1"/>
          <p:cNvSpPr>
            <a:spLocks noGrp="1"/>
          </p:cNvSpPr>
          <p:nvPr>
            <p:ph type="dt" sz="half" idx="10"/>
          </p:nvPr>
        </p:nvSpPr>
        <p:spPr/>
        <p:txBody>
          <a:bodyPr/>
          <a:lstStyle/>
          <a:p>
            <a:fld id="{200FBCE1-667C-4830-89FB-49A8ADC334FF}" type="datetimeFigureOut">
              <a:rPr lang="pl-PL" smtClean="0"/>
              <a:t>2018-09-14</a:t>
            </a:fld>
            <a:endParaRPr lang="pl-PL"/>
          </a:p>
        </p:txBody>
      </p:sp>
      <p:sp>
        <p:nvSpPr>
          <p:cNvPr id="3" name="Symbol zastępczy stopki 2"/>
          <p:cNvSpPr>
            <a:spLocks noGrp="1"/>
          </p:cNvSpPr>
          <p:nvPr>
            <p:ph type="ftr" sz="quarter" idx="11"/>
          </p:nvPr>
        </p:nvSpPr>
        <p:spPr/>
        <p:txBody>
          <a:bodyPr/>
          <a:lstStyle/>
          <a:p>
            <a:endParaRPr lang="pl-PL"/>
          </a:p>
        </p:txBody>
      </p:sp>
      <p:sp>
        <p:nvSpPr>
          <p:cNvPr id="4" name="Symbol zastępczy numeru slajdu 3"/>
          <p:cNvSpPr>
            <a:spLocks noGrp="1"/>
          </p:cNvSpPr>
          <p:nvPr>
            <p:ph type="sldNum" sz="quarter" idx="12"/>
          </p:nvPr>
        </p:nvSpPr>
        <p:spPr/>
        <p:txBody>
          <a:bodyPr/>
          <a:lstStyle/>
          <a:p>
            <a:fld id="{D3CBFDB7-9EC5-4FA1-8576-65E7719A839E}" type="slidenum">
              <a:rPr lang="pl-PL" smtClean="0"/>
              <a:t>‹#›</a:t>
            </a:fld>
            <a:endParaRPr lang="pl-PL"/>
          </a:p>
        </p:txBody>
      </p:sp>
    </p:spTree>
    <p:extLst>
      <p:ext uri="{BB962C8B-B14F-4D97-AF65-F5344CB8AC3E}">
        <p14:creationId xmlns:p14="http://schemas.microsoft.com/office/powerpoint/2010/main" val="118805442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Zawartość z podpisem">
    <p:spTree>
      <p:nvGrpSpPr>
        <p:cNvPr id="1" name=""/>
        <p:cNvGrpSpPr/>
        <p:nvPr/>
      </p:nvGrpSpPr>
      <p:grpSpPr>
        <a:xfrm>
          <a:off x="0" y="0"/>
          <a:ext cx="0" cy="0"/>
          <a:chOff x="0" y="0"/>
          <a:chExt cx="0" cy="0"/>
        </a:xfrm>
      </p:grpSpPr>
      <p:sp>
        <p:nvSpPr>
          <p:cNvPr id="2" name="Tytuł 1"/>
          <p:cNvSpPr>
            <a:spLocks noGrp="1"/>
          </p:cNvSpPr>
          <p:nvPr>
            <p:ph type="title"/>
          </p:nvPr>
        </p:nvSpPr>
        <p:spPr>
          <a:xfrm>
            <a:off x="457200" y="273050"/>
            <a:ext cx="3008313" cy="1162050"/>
          </a:xfrm>
        </p:spPr>
        <p:txBody>
          <a:bodyPr anchor="b"/>
          <a:lstStyle>
            <a:lvl1pPr algn="l">
              <a:defRPr sz="2000" b="1"/>
            </a:lvl1pPr>
          </a:lstStyle>
          <a:p>
            <a:r>
              <a:rPr lang="pl-PL" smtClean="0"/>
              <a:t>Kliknij, aby edytować styl</a:t>
            </a:r>
            <a:endParaRPr lang="pl-PL"/>
          </a:p>
        </p:txBody>
      </p:sp>
      <p:sp>
        <p:nvSpPr>
          <p:cNvPr id="3" name="Symbol zastępczy zawartości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tekstu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smtClean="0"/>
              <a:t>Kliknij, aby edytować style wzorca tekstu</a:t>
            </a:r>
          </a:p>
        </p:txBody>
      </p:sp>
      <p:sp>
        <p:nvSpPr>
          <p:cNvPr id="5" name="Symbol zastępczy daty 4"/>
          <p:cNvSpPr>
            <a:spLocks noGrp="1"/>
          </p:cNvSpPr>
          <p:nvPr>
            <p:ph type="dt" sz="half" idx="10"/>
          </p:nvPr>
        </p:nvSpPr>
        <p:spPr/>
        <p:txBody>
          <a:bodyPr/>
          <a:lstStyle/>
          <a:p>
            <a:fld id="{200FBCE1-667C-4830-89FB-49A8ADC334FF}" type="datetimeFigureOut">
              <a:rPr lang="pl-PL" smtClean="0"/>
              <a:t>2018-09-14</a:t>
            </a:fld>
            <a:endParaRPr lang="pl-PL"/>
          </a:p>
        </p:txBody>
      </p:sp>
      <p:sp>
        <p:nvSpPr>
          <p:cNvPr id="6" name="Symbol zastępczy stopki 5"/>
          <p:cNvSpPr>
            <a:spLocks noGrp="1"/>
          </p:cNvSpPr>
          <p:nvPr>
            <p:ph type="ftr" sz="quarter" idx="11"/>
          </p:nvPr>
        </p:nvSpPr>
        <p:spPr/>
        <p:txBody>
          <a:bodyPr/>
          <a:lstStyle/>
          <a:p>
            <a:endParaRPr lang="pl-PL"/>
          </a:p>
        </p:txBody>
      </p:sp>
      <p:sp>
        <p:nvSpPr>
          <p:cNvPr id="7" name="Symbol zastępczy numeru slajdu 6"/>
          <p:cNvSpPr>
            <a:spLocks noGrp="1"/>
          </p:cNvSpPr>
          <p:nvPr>
            <p:ph type="sldNum" sz="quarter" idx="12"/>
          </p:nvPr>
        </p:nvSpPr>
        <p:spPr/>
        <p:txBody>
          <a:bodyPr/>
          <a:lstStyle/>
          <a:p>
            <a:fld id="{D3CBFDB7-9EC5-4FA1-8576-65E7719A839E}" type="slidenum">
              <a:rPr lang="pl-PL" smtClean="0"/>
              <a:t>‹#›</a:t>
            </a:fld>
            <a:endParaRPr lang="pl-PL"/>
          </a:p>
        </p:txBody>
      </p:sp>
    </p:spTree>
    <p:extLst>
      <p:ext uri="{BB962C8B-B14F-4D97-AF65-F5344CB8AC3E}">
        <p14:creationId xmlns:p14="http://schemas.microsoft.com/office/powerpoint/2010/main" val="423281325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az z podpisem">
    <p:spTree>
      <p:nvGrpSpPr>
        <p:cNvPr id="1" name=""/>
        <p:cNvGrpSpPr/>
        <p:nvPr/>
      </p:nvGrpSpPr>
      <p:grpSpPr>
        <a:xfrm>
          <a:off x="0" y="0"/>
          <a:ext cx="0" cy="0"/>
          <a:chOff x="0" y="0"/>
          <a:chExt cx="0" cy="0"/>
        </a:xfrm>
      </p:grpSpPr>
      <p:sp>
        <p:nvSpPr>
          <p:cNvPr id="2" name="Tytuł 1"/>
          <p:cNvSpPr>
            <a:spLocks noGrp="1"/>
          </p:cNvSpPr>
          <p:nvPr>
            <p:ph type="title"/>
          </p:nvPr>
        </p:nvSpPr>
        <p:spPr>
          <a:xfrm>
            <a:off x="1792288" y="4800600"/>
            <a:ext cx="5486400" cy="566738"/>
          </a:xfrm>
        </p:spPr>
        <p:txBody>
          <a:bodyPr anchor="b"/>
          <a:lstStyle>
            <a:lvl1pPr algn="l">
              <a:defRPr sz="2000" b="1"/>
            </a:lvl1pPr>
          </a:lstStyle>
          <a:p>
            <a:r>
              <a:rPr lang="pl-PL" smtClean="0"/>
              <a:t>Kliknij, aby edytować styl</a:t>
            </a:r>
            <a:endParaRPr lang="pl-PL"/>
          </a:p>
        </p:txBody>
      </p:sp>
      <p:sp>
        <p:nvSpPr>
          <p:cNvPr id="3" name="Symbol zastępczy obrazu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pl-PL"/>
          </a:p>
        </p:txBody>
      </p:sp>
      <p:sp>
        <p:nvSpPr>
          <p:cNvPr id="4" name="Symbol zastępczy tekstu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smtClean="0"/>
              <a:t>Kliknij, aby edytować style wzorca tekstu</a:t>
            </a:r>
          </a:p>
        </p:txBody>
      </p:sp>
      <p:sp>
        <p:nvSpPr>
          <p:cNvPr id="5" name="Symbol zastępczy daty 4"/>
          <p:cNvSpPr>
            <a:spLocks noGrp="1"/>
          </p:cNvSpPr>
          <p:nvPr>
            <p:ph type="dt" sz="half" idx="10"/>
          </p:nvPr>
        </p:nvSpPr>
        <p:spPr/>
        <p:txBody>
          <a:bodyPr/>
          <a:lstStyle/>
          <a:p>
            <a:fld id="{200FBCE1-667C-4830-89FB-49A8ADC334FF}" type="datetimeFigureOut">
              <a:rPr lang="pl-PL" smtClean="0"/>
              <a:t>2018-09-14</a:t>
            </a:fld>
            <a:endParaRPr lang="pl-PL"/>
          </a:p>
        </p:txBody>
      </p:sp>
      <p:sp>
        <p:nvSpPr>
          <p:cNvPr id="6" name="Symbol zastępczy stopki 5"/>
          <p:cNvSpPr>
            <a:spLocks noGrp="1"/>
          </p:cNvSpPr>
          <p:nvPr>
            <p:ph type="ftr" sz="quarter" idx="11"/>
          </p:nvPr>
        </p:nvSpPr>
        <p:spPr/>
        <p:txBody>
          <a:bodyPr/>
          <a:lstStyle/>
          <a:p>
            <a:endParaRPr lang="pl-PL"/>
          </a:p>
        </p:txBody>
      </p:sp>
      <p:sp>
        <p:nvSpPr>
          <p:cNvPr id="7" name="Symbol zastępczy numeru slajdu 6"/>
          <p:cNvSpPr>
            <a:spLocks noGrp="1"/>
          </p:cNvSpPr>
          <p:nvPr>
            <p:ph type="sldNum" sz="quarter" idx="12"/>
          </p:nvPr>
        </p:nvSpPr>
        <p:spPr/>
        <p:txBody>
          <a:bodyPr/>
          <a:lstStyle/>
          <a:p>
            <a:fld id="{D3CBFDB7-9EC5-4FA1-8576-65E7719A839E}" type="slidenum">
              <a:rPr lang="pl-PL" smtClean="0"/>
              <a:t>‹#›</a:t>
            </a:fld>
            <a:endParaRPr lang="pl-PL"/>
          </a:p>
        </p:txBody>
      </p:sp>
    </p:spTree>
    <p:extLst>
      <p:ext uri="{BB962C8B-B14F-4D97-AF65-F5344CB8AC3E}">
        <p14:creationId xmlns:p14="http://schemas.microsoft.com/office/powerpoint/2010/main" val="183241319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ymbol zastępczy tytułu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pl-PL" smtClean="0"/>
              <a:t>Kliknij, aby edytować styl</a:t>
            </a:r>
            <a:endParaRPr lang="pl-PL"/>
          </a:p>
        </p:txBody>
      </p:sp>
      <p:sp>
        <p:nvSpPr>
          <p:cNvPr id="3" name="Symbol zastępczy tekstu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daty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00FBCE1-667C-4830-89FB-49A8ADC334FF}" type="datetimeFigureOut">
              <a:rPr lang="pl-PL" smtClean="0"/>
              <a:t>2018-09-14</a:t>
            </a:fld>
            <a:endParaRPr lang="pl-PL"/>
          </a:p>
        </p:txBody>
      </p:sp>
      <p:sp>
        <p:nvSpPr>
          <p:cNvPr id="5" name="Symbol zastępczy stopki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pl-PL"/>
          </a:p>
        </p:txBody>
      </p:sp>
      <p:sp>
        <p:nvSpPr>
          <p:cNvPr id="6" name="Symbol zastępczy numeru slajdu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3CBFDB7-9EC5-4FA1-8576-65E7719A839E}" type="slidenum">
              <a:rPr lang="pl-PL" smtClean="0"/>
              <a:t>‹#›</a:t>
            </a:fld>
            <a:endParaRPr lang="pl-PL"/>
          </a:p>
        </p:txBody>
      </p:sp>
    </p:spTree>
    <p:extLst>
      <p:ext uri="{BB962C8B-B14F-4D97-AF65-F5344CB8AC3E}">
        <p14:creationId xmlns:p14="http://schemas.microsoft.com/office/powerpoint/2010/main" val="77907295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17.gif"/><Relationship Id="rId5" Type="http://schemas.openxmlformats.org/officeDocument/2006/relationships/image" Target="../media/image16.jpeg"/><Relationship Id="rId4" Type="http://schemas.openxmlformats.org/officeDocument/2006/relationships/image" Target="../media/image15.jpeg"/></Relationships>
</file>

<file path=ppt/slides/_rels/slide1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19.jpeg"/><Relationship Id="rId4" Type="http://schemas.openxmlformats.org/officeDocument/2006/relationships/image" Target="../media/image18.jpeg"/></Relationships>
</file>

<file path=ppt/slides/_rels/slide1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20.jpeg"/></Relationships>
</file>

<file path=ppt/slides/_rels/slide1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21.png"/></Relationships>
</file>

<file path=ppt/slides/_rels/slide1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23.png"/><Relationship Id="rId4" Type="http://schemas.openxmlformats.org/officeDocument/2006/relationships/image" Target="../media/image22.png"/></Relationships>
</file>

<file path=ppt/slides/_rels/slide1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25.jpeg"/><Relationship Id="rId4" Type="http://schemas.openxmlformats.org/officeDocument/2006/relationships/image" Target="../media/image24.jpeg"/></Relationships>
</file>

<file path=ppt/slides/_rels/slide1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jpeg"/><Relationship Id="rId5" Type="http://schemas.openxmlformats.org/officeDocument/2006/relationships/image" Target="../media/image4.jpeg"/><Relationship Id="rId4" Type="http://schemas.openxmlformats.org/officeDocument/2006/relationships/image" Target="../media/image3.jpeg"/></Relationships>
</file>

<file path=ppt/slides/_rels/slide2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26.png"/></Relationships>
</file>

<file path=ppt/slides/_rels/slide2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27.jpeg"/></Relationships>
</file>

<file path=ppt/slides/_rels/slide23.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7.jpeg"/><Relationship Id="rId4" Type="http://schemas.openxmlformats.org/officeDocument/2006/relationships/image" Target="../media/image6.jpeg"/></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9.jpeg"/><Relationship Id="rId4" Type="http://schemas.openxmlformats.org/officeDocument/2006/relationships/image" Target="../media/image8.jpeg"/></Relationships>
</file>

<file path=ppt/slides/_rels/slide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12.jpeg"/><Relationship Id="rId5" Type="http://schemas.openxmlformats.org/officeDocument/2006/relationships/image" Target="../media/image11.jpeg"/><Relationship Id="rId4" Type="http://schemas.openxmlformats.org/officeDocument/2006/relationships/image" Target="../media/image10.jpeg"/></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Layout" Target="../slideLayouts/slideLayout1.xml"/><Relationship Id="rId1" Type="http://schemas.openxmlformats.org/officeDocument/2006/relationships/themeOverride" Target="../theme/themeOverride1.xml"/><Relationship Id="rId4" Type="http://schemas.openxmlformats.org/officeDocument/2006/relationships/image" Target="../media/image2.jpeg"/></Relationships>
</file>

<file path=ppt/slides/_rels/slide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14.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ctrTitle"/>
          </p:nvPr>
        </p:nvSpPr>
        <p:spPr>
          <a:xfrm>
            <a:off x="755576" y="2564904"/>
            <a:ext cx="7772400" cy="1470025"/>
          </a:xfrm>
        </p:spPr>
        <p:txBody>
          <a:bodyPr>
            <a:noAutofit/>
          </a:bodyPr>
          <a:lstStyle/>
          <a:p>
            <a:r>
              <a:rPr lang="pl-PL" sz="4800" b="1" dirty="0"/>
              <a:t>1939 – 1948 – 1968</a:t>
            </a:r>
            <a:endParaRPr lang="pl-PL" sz="4800" dirty="0"/>
          </a:p>
        </p:txBody>
      </p:sp>
      <p:sp>
        <p:nvSpPr>
          <p:cNvPr id="3" name="Podtytuł 2"/>
          <p:cNvSpPr>
            <a:spLocks noGrp="1"/>
          </p:cNvSpPr>
          <p:nvPr>
            <p:ph type="subTitle" idx="1"/>
          </p:nvPr>
        </p:nvSpPr>
        <p:spPr>
          <a:xfrm>
            <a:off x="251520" y="5733256"/>
            <a:ext cx="8784976" cy="1752600"/>
          </a:xfrm>
        </p:spPr>
        <p:txBody>
          <a:bodyPr>
            <a:normAutofit/>
          </a:bodyPr>
          <a:lstStyle/>
          <a:p>
            <a:r>
              <a:rPr lang="pl-PL" sz="1400" dirty="0" smtClean="0"/>
              <a:t>Projekt „For the </a:t>
            </a:r>
            <a:r>
              <a:rPr lang="pl-PL" sz="1400" dirty="0" err="1" smtClean="0"/>
              <a:t>Future</a:t>
            </a:r>
            <a:r>
              <a:rPr lang="pl-PL" sz="1400" dirty="0" smtClean="0"/>
              <a:t>” współfinansowany w ramach unijnego programu „Europa </a:t>
            </a:r>
            <a:r>
              <a:rPr lang="pl-PL" sz="1400" dirty="0"/>
              <a:t>dla </a:t>
            </a:r>
            <a:r>
              <a:rPr lang="pl-PL" sz="1400" dirty="0" smtClean="0"/>
              <a:t>Obywateli”</a:t>
            </a:r>
          </a:p>
          <a:p>
            <a:r>
              <a:rPr lang="pl-PL" sz="1400" dirty="0" smtClean="0"/>
              <a:t> </a:t>
            </a:r>
            <a:r>
              <a:rPr lang="pl-PL" sz="1400" dirty="0"/>
              <a:t>– Komponent 2. Demokratyczne zaangażowanie i uczestnictwo </a:t>
            </a:r>
            <a:r>
              <a:rPr lang="pl-PL" sz="1400" dirty="0" smtClean="0"/>
              <a:t>obywatelskie </a:t>
            </a:r>
          </a:p>
          <a:p>
            <a:r>
              <a:rPr lang="pl-PL" sz="1400" dirty="0" smtClean="0"/>
              <a:t>DZIAŁANIE </a:t>
            </a:r>
            <a:r>
              <a:rPr lang="pl-PL" sz="1400" dirty="0"/>
              <a:t>2.1 Partnerstwo miast</a:t>
            </a:r>
          </a:p>
          <a:p>
            <a:endParaRPr lang="pl-PL" b="1" dirty="0" smtClean="0"/>
          </a:p>
          <a:p>
            <a:endParaRPr lang="pl-PL" dirty="0"/>
          </a:p>
        </p:txBody>
      </p:sp>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740352" y="548680"/>
            <a:ext cx="490215" cy="56793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descr="E:\tom-server\WNIOSKI I PROJEKTY\TOWN TWINNING 2008, 2009, 2010\TT 2018\do wykorzystania robocze\Logo.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55576" y="71683"/>
            <a:ext cx="2088232" cy="14756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4361680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ctrTitle"/>
          </p:nvPr>
        </p:nvSpPr>
        <p:spPr>
          <a:xfrm>
            <a:off x="730300" y="1196753"/>
            <a:ext cx="7772400" cy="936104"/>
          </a:xfrm>
        </p:spPr>
        <p:txBody>
          <a:bodyPr>
            <a:noAutofit/>
          </a:bodyPr>
          <a:lstStyle/>
          <a:p>
            <a:r>
              <a:rPr lang="pl-PL" sz="4800" b="1" dirty="0"/>
              <a:t>Armia Krajowa</a:t>
            </a:r>
          </a:p>
        </p:txBody>
      </p:sp>
      <p:sp>
        <p:nvSpPr>
          <p:cNvPr id="3" name="Podtytuł 2"/>
          <p:cNvSpPr>
            <a:spLocks noGrp="1"/>
          </p:cNvSpPr>
          <p:nvPr>
            <p:ph type="subTitle" idx="1"/>
          </p:nvPr>
        </p:nvSpPr>
        <p:spPr>
          <a:xfrm>
            <a:off x="251520" y="5733256"/>
            <a:ext cx="8784976" cy="1752600"/>
          </a:xfrm>
        </p:spPr>
        <p:txBody>
          <a:bodyPr>
            <a:normAutofit/>
          </a:bodyPr>
          <a:lstStyle/>
          <a:p>
            <a:r>
              <a:rPr lang="pl-PL" sz="1400" dirty="0" smtClean="0"/>
              <a:t>Projekt „For the </a:t>
            </a:r>
            <a:r>
              <a:rPr lang="pl-PL" sz="1400" dirty="0" err="1" smtClean="0"/>
              <a:t>Future</a:t>
            </a:r>
            <a:r>
              <a:rPr lang="pl-PL" sz="1400" dirty="0" smtClean="0"/>
              <a:t>” współfinansowany w ramach unijnego programu „Europa </a:t>
            </a:r>
            <a:r>
              <a:rPr lang="pl-PL" sz="1400" dirty="0"/>
              <a:t>dla </a:t>
            </a:r>
            <a:r>
              <a:rPr lang="pl-PL" sz="1400" dirty="0" smtClean="0"/>
              <a:t>Obywateli”</a:t>
            </a:r>
          </a:p>
          <a:p>
            <a:r>
              <a:rPr lang="pl-PL" sz="1400" dirty="0" smtClean="0"/>
              <a:t> </a:t>
            </a:r>
            <a:r>
              <a:rPr lang="pl-PL" sz="1400" dirty="0"/>
              <a:t>– Komponent 2. Demokratyczne zaangażowanie i uczestnictwo </a:t>
            </a:r>
            <a:r>
              <a:rPr lang="pl-PL" sz="1400" dirty="0" smtClean="0"/>
              <a:t>obywatelskie </a:t>
            </a:r>
          </a:p>
          <a:p>
            <a:r>
              <a:rPr lang="pl-PL" sz="1400" dirty="0" smtClean="0"/>
              <a:t>DZIAŁANIE </a:t>
            </a:r>
            <a:r>
              <a:rPr lang="pl-PL" sz="1400" dirty="0"/>
              <a:t>2.1 Partnerstwo miast</a:t>
            </a:r>
          </a:p>
          <a:p>
            <a:endParaRPr lang="pl-PL" b="1" dirty="0" smtClean="0"/>
          </a:p>
          <a:p>
            <a:endParaRPr lang="pl-PL" dirty="0"/>
          </a:p>
        </p:txBody>
      </p:sp>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740352" y="548680"/>
            <a:ext cx="490215" cy="56793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descr="E:\tom-server\WNIOSKI I PROJEKTY\TOWN TWINNING 2008, 2009, 2010\TT 2018\do wykorzystania robocze\Logo.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55576" y="71683"/>
            <a:ext cx="2088232" cy="1475651"/>
          </a:xfrm>
          <a:prstGeom prst="rect">
            <a:avLst/>
          </a:prstGeom>
          <a:noFill/>
          <a:extLst>
            <a:ext uri="{909E8E84-426E-40DD-AFC4-6F175D3DCCD1}">
              <a14:hiddenFill xmlns:a14="http://schemas.microsoft.com/office/drawing/2010/main">
                <a:solidFill>
                  <a:srgbClr val="FFFFFF"/>
                </a:solidFill>
              </a14:hiddenFill>
            </a:ext>
          </a:extLst>
        </p:spPr>
      </p:pic>
      <p:sp>
        <p:nvSpPr>
          <p:cNvPr id="7" name="Tytuł 1"/>
          <p:cNvSpPr txBox="1">
            <a:spLocks/>
          </p:cNvSpPr>
          <p:nvPr/>
        </p:nvSpPr>
        <p:spPr>
          <a:xfrm>
            <a:off x="491703" y="2060848"/>
            <a:ext cx="7772400" cy="1584176"/>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pl-PL" sz="2000" dirty="0" smtClean="0"/>
              <a:t>Armia Krajowa poprzez dywersję, akcje odwetowe czy sabotaż prowadziła walkę z okupantem, powołała nawet do tego celu specjalne komórki (Związek Odwetu, Organizacja "Wachlarz"). Jednak najważniejszym zadaniem było przygotowanie do ogólnokrajowego powstania w sprzyjającym momencie. </a:t>
            </a:r>
            <a:endParaRPr lang="pl-PL" sz="2000" dirty="0"/>
          </a:p>
        </p:txBody>
      </p:sp>
      <p:pic>
        <p:nvPicPr>
          <p:cNvPr id="8"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55576" y="3428999"/>
            <a:ext cx="1848049" cy="2279723"/>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9" name="Picture 3"/>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098518" y="3428998"/>
            <a:ext cx="1723402" cy="2279723"/>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10" name="Symbol zastępczy zawartości 3"/>
          <p:cNvPicPr>
            <a:picLocks noChangeAspect="1"/>
          </p:cNvPicPr>
          <p:nvPr/>
        </p:nvPicPr>
        <p:blipFill>
          <a:blip r:embed="rId6" cstate="print">
            <a:extLst/>
          </a:blip>
          <a:stretch>
            <a:fillRect/>
          </a:stretch>
        </p:blipFill>
        <p:spPr>
          <a:xfrm>
            <a:off x="3563888" y="3902110"/>
            <a:ext cx="1905000" cy="1333500"/>
          </a:xfrm>
          <a:prstGeom prst="rect">
            <a:avLst/>
          </a:prstGeom>
          <a:ln w="228600" cap="sq" cmpd="thickThin">
            <a:solidFill>
              <a:srgbClr val="000000"/>
            </a:solidFill>
          </a:ln>
          <a:effectLst>
            <a:innerShdw blurRad="76200">
              <a:srgbClr val="000000"/>
            </a:innerShdw>
          </a:effectLst>
        </p:spPr>
      </p:pic>
    </p:spTree>
    <p:extLst>
      <p:ext uri="{BB962C8B-B14F-4D97-AF65-F5344CB8AC3E}">
        <p14:creationId xmlns:p14="http://schemas.microsoft.com/office/powerpoint/2010/main" val="247389346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ctrTitle"/>
          </p:nvPr>
        </p:nvSpPr>
        <p:spPr>
          <a:xfrm>
            <a:off x="755576" y="800708"/>
            <a:ext cx="7772400" cy="936104"/>
          </a:xfrm>
        </p:spPr>
        <p:txBody>
          <a:bodyPr>
            <a:noAutofit/>
          </a:bodyPr>
          <a:lstStyle/>
          <a:p>
            <a:r>
              <a:rPr lang="pl-PL" sz="4800" b="1" dirty="0" smtClean="0"/>
              <a:t>1948</a:t>
            </a:r>
            <a:endParaRPr lang="pl-PL" sz="4800" b="1" dirty="0"/>
          </a:p>
        </p:txBody>
      </p:sp>
      <p:sp>
        <p:nvSpPr>
          <p:cNvPr id="3" name="Podtytuł 2"/>
          <p:cNvSpPr>
            <a:spLocks noGrp="1"/>
          </p:cNvSpPr>
          <p:nvPr>
            <p:ph type="subTitle" idx="1"/>
          </p:nvPr>
        </p:nvSpPr>
        <p:spPr>
          <a:xfrm>
            <a:off x="251520" y="5733256"/>
            <a:ext cx="8784976" cy="1752600"/>
          </a:xfrm>
        </p:spPr>
        <p:txBody>
          <a:bodyPr>
            <a:normAutofit/>
          </a:bodyPr>
          <a:lstStyle/>
          <a:p>
            <a:r>
              <a:rPr lang="pl-PL" sz="1400" dirty="0" smtClean="0"/>
              <a:t>Projekt „For the </a:t>
            </a:r>
            <a:r>
              <a:rPr lang="pl-PL" sz="1400" dirty="0" err="1" smtClean="0"/>
              <a:t>Future</a:t>
            </a:r>
            <a:r>
              <a:rPr lang="pl-PL" sz="1400" dirty="0" smtClean="0"/>
              <a:t>” współfinansowany w ramach unijnego programu „Europa </a:t>
            </a:r>
            <a:r>
              <a:rPr lang="pl-PL" sz="1400" dirty="0"/>
              <a:t>dla </a:t>
            </a:r>
            <a:r>
              <a:rPr lang="pl-PL" sz="1400" dirty="0" smtClean="0"/>
              <a:t>Obywateli”</a:t>
            </a:r>
          </a:p>
          <a:p>
            <a:r>
              <a:rPr lang="pl-PL" sz="1400" dirty="0" smtClean="0"/>
              <a:t> </a:t>
            </a:r>
            <a:r>
              <a:rPr lang="pl-PL" sz="1400" dirty="0"/>
              <a:t>– Komponent 2. Demokratyczne zaangażowanie i uczestnictwo </a:t>
            </a:r>
            <a:r>
              <a:rPr lang="pl-PL" sz="1400" dirty="0" smtClean="0"/>
              <a:t>obywatelskie </a:t>
            </a:r>
          </a:p>
          <a:p>
            <a:r>
              <a:rPr lang="pl-PL" sz="1400" dirty="0" smtClean="0"/>
              <a:t>DZIAŁANIE </a:t>
            </a:r>
            <a:r>
              <a:rPr lang="pl-PL" sz="1400" dirty="0"/>
              <a:t>2.1 Partnerstwo miast</a:t>
            </a:r>
          </a:p>
          <a:p>
            <a:endParaRPr lang="pl-PL" b="1" dirty="0" smtClean="0"/>
          </a:p>
          <a:p>
            <a:endParaRPr lang="pl-PL" dirty="0"/>
          </a:p>
        </p:txBody>
      </p:sp>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740352" y="548680"/>
            <a:ext cx="490215" cy="56793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descr="E:\tom-server\WNIOSKI I PROJEKTY\TOWN TWINNING 2008, 2009, 2010\TT 2018\do wykorzystania robocze\Logo.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55576" y="71683"/>
            <a:ext cx="2088232" cy="1475651"/>
          </a:xfrm>
          <a:prstGeom prst="rect">
            <a:avLst/>
          </a:prstGeom>
          <a:noFill/>
          <a:extLst>
            <a:ext uri="{909E8E84-426E-40DD-AFC4-6F175D3DCCD1}">
              <a14:hiddenFill xmlns:a14="http://schemas.microsoft.com/office/drawing/2010/main">
                <a:solidFill>
                  <a:srgbClr val="FFFFFF"/>
                </a:solidFill>
              </a14:hiddenFill>
            </a:ext>
          </a:extLst>
        </p:spPr>
      </p:pic>
      <p:sp>
        <p:nvSpPr>
          <p:cNvPr id="7" name="Tytuł 1"/>
          <p:cNvSpPr txBox="1">
            <a:spLocks/>
          </p:cNvSpPr>
          <p:nvPr/>
        </p:nvSpPr>
        <p:spPr>
          <a:xfrm>
            <a:off x="611560" y="2060848"/>
            <a:ext cx="7772400" cy="1728192"/>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pl-PL" sz="1600" dirty="0" smtClean="0"/>
              <a:t>1 Stycznia: Wejście </a:t>
            </a:r>
            <a:r>
              <a:rPr lang="pl-PL" sz="1600" dirty="0"/>
              <a:t>w życie konwencji celnej zawartej pomiędzy Belgią, Luksemburgiem i Holandią.</a:t>
            </a:r>
          </a:p>
          <a:p>
            <a:endParaRPr lang="pl-PL" sz="1600" dirty="0"/>
          </a:p>
          <a:p>
            <a:r>
              <a:rPr lang="pl-PL" sz="1600" dirty="0" smtClean="0"/>
              <a:t>17 Marca: Belgia</a:t>
            </a:r>
            <a:r>
              <a:rPr lang="pl-PL" sz="1600" dirty="0"/>
              <a:t>, Francja, Luksemburg, Holandia i Wielka Brytania podpisują Traktat Unii Zachodniej (traktat brukselski).</a:t>
            </a:r>
          </a:p>
          <a:p>
            <a:endParaRPr lang="pl-PL" sz="1600" dirty="0"/>
          </a:p>
          <a:p>
            <a:r>
              <a:rPr lang="pl-PL" sz="1600" dirty="0" smtClean="0"/>
              <a:t>16 Kwiecień Utworzenie </a:t>
            </a:r>
            <a:r>
              <a:rPr lang="pl-PL" sz="1600" dirty="0"/>
              <a:t>Organizacji Europejskiej Współpracy Gospodarczej (OEWG), która będzie koordynować realizację planu Marshalla.. </a:t>
            </a:r>
          </a:p>
        </p:txBody>
      </p:sp>
      <p:sp>
        <p:nvSpPr>
          <p:cNvPr id="11" name="Tytuł 1"/>
          <p:cNvSpPr txBox="1">
            <a:spLocks/>
          </p:cNvSpPr>
          <p:nvPr/>
        </p:nvSpPr>
        <p:spPr>
          <a:xfrm>
            <a:off x="755576" y="1412776"/>
            <a:ext cx="7772400" cy="648072"/>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pl-PL" sz="2000" dirty="0" smtClean="0"/>
              <a:t>Podwaliny Unii Europejskiej</a:t>
            </a:r>
            <a:endParaRPr lang="pl-PL" sz="2000" dirty="0"/>
          </a:p>
        </p:txBody>
      </p:sp>
      <p:pic>
        <p:nvPicPr>
          <p:cNvPr id="11266" name="Picture 2" descr="https://upload.wikimedia.org/wikipedia/commons/c/c3/Pact_van_Brussel%2C_Bevin_tekent.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799692" y="3887821"/>
            <a:ext cx="1836204" cy="1741052"/>
          </a:xfrm>
          <a:prstGeom prst="rect">
            <a:avLst/>
          </a:prstGeom>
          <a:noFill/>
          <a:extLst>
            <a:ext uri="{909E8E84-426E-40DD-AFC4-6F175D3DCCD1}">
              <a14:hiddenFill xmlns:a14="http://schemas.microsoft.com/office/drawing/2010/main">
                <a:solidFill>
                  <a:srgbClr val="FFFFFF"/>
                </a:solidFill>
              </a14:hiddenFill>
            </a:ext>
          </a:extLst>
        </p:spPr>
      </p:pic>
      <p:pic>
        <p:nvPicPr>
          <p:cNvPr id="11268" name="Picture 4" descr="Rozmiar: 15160 bajtÃ³w"/>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422359" y="3887821"/>
            <a:ext cx="2336980" cy="17410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0591231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ctrTitle"/>
          </p:nvPr>
        </p:nvSpPr>
        <p:spPr>
          <a:xfrm>
            <a:off x="611560" y="548680"/>
            <a:ext cx="7772400" cy="936104"/>
          </a:xfrm>
        </p:spPr>
        <p:txBody>
          <a:bodyPr>
            <a:noAutofit/>
          </a:bodyPr>
          <a:lstStyle/>
          <a:p>
            <a:r>
              <a:rPr lang="pl-PL" sz="4800" b="1" dirty="0" smtClean="0"/>
              <a:t>1948</a:t>
            </a:r>
            <a:endParaRPr lang="pl-PL" sz="4800" b="1" dirty="0"/>
          </a:p>
        </p:txBody>
      </p:sp>
      <p:sp>
        <p:nvSpPr>
          <p:cNvPr id="3" name="Podtytuł 2"/>
          <p:cNvSpPr>
            <a:spLocks noGrp="1"/>
          </p:cNvSpPr>
          <p:nvPr>
            <p:ph type="subTitle" idx="1"/>
          </p:nvPr>
        </p:nvSpPr>
        <p:spPr>
          <a:xfrm>
            <a:off x="251520" y="5733256"/>
            <a:ext cx="8784976" cy="864096"/>
          </a:xfrm>
        </p:spPr>
        <p:txBody>
          <a:bodyPr>
            <a:normAutofit/>
          </a:bodyPr>
          <a:lstStyle/>
          <a:p>
            <a:r>
              <a:rPr lang="pl-PL" sz="1400" dirty="0" smtClean="0"/>
              <a:t>Projekt „For the </a:t>
            </a:r>
            <a:r>
              <a:rPr lang="pl-PL" sz="1400" dirty="0" err="1" smtClean="0"/>
              <a:t>Future</a:t>
            </a:r>
            <a:r>
              <a:rPr lang="pl-PL" sz="1400" dirty="0" smtClean="0"/>
              <a:t>” współfinansowany w ramach unijnego programu „Europa </a:t>
            </a:r>
            <a:r>
              <a:rPr lang="pl-PL" sz="1400" dirty="0"/>
              <a:t>dla </a:t>
            </a:r>
            <a:r>
              <a:rPr lang="pl-PL" sz="1400" dirty="0" smtClean="0"/>
              <a:t>Obywateli”</a:t>
            </a:r>
          </a:p>
          <a:p>
            <a:r>
              <a:rPr lang="pl-PL" sz="1400" dirty="0" smtClean="0"/>
              <a:t> </a:t>
            </a:r>
            <a:r>
              <a:rPr lang="pl-PL" sz="1400" dirty="0"/>
              <a:t>– Komponent 2. Demokratyczne zaangażowanie i uczestnictwo </a:t>
            </a:r>
            <a:r>
              <a:rPr lang="pl-PL" sz="1400" dirty="0" smtClean="0"/>
              <a:t>obywatelskie </a:t>
            </a:r>
          </a:p>
          <a:p>
            <a:r>
              <a:rPr lang="pl-PL" sz="1400" dirty="0" smtClean="0"/>
              <a:t>DZIAŁANIE </a:t>
            </a:r>
            <a:r>
              <a:rPr lang="pl-PL" sz="1400" dirty="0"/>
              <a:t>2.1 Partnerstwo miast</a:t>
            </a:r>
          </a:p>
          <a:p>
            <a:endParaRPr lang="pl-PL" b="1" dirty="0" smtClean="0"/>
          </a:p>
          <a:p>
            <a:endParaRPr lang="pl-PL" dirty="0"/>
          </a:p>
        </p:txBody>
      </p:sp>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740352" y="548680"/>
            <a:ext cx="490215" cy="56793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descr="E:\tom-server\WNIOSKI I PROJEKTY\TOWN TWINNING 2008, 2009, 2010\TT 2018\do wykorzystania robocze\Logo.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55576" y="71683"/>
            <a:ext cx="2088232" cy="1475651"/>
          </a:xfrm>
          <a:prstGeom prst="rect">
            <a:avLst/>
          </a:prstGeom>
          <a:noFill/>
          <a:extLst>
            <a:ext uri="{909E8E84-426E-40DD-AFC4-6F175D3DCCD1}">
              <a14:hiddenFill xmlns:a14="http://schemas.microsoft.com/office/drawing/2010/main">
                <a:solidFill>
                  <a:srgbClr val="FFFFFF"/>
                </a:solidFill>
              </a14:hiddenFill>
            </a:ext>
          </a:extLst>
        </p:spPr>
      </p:pic>
      <p:sp>
        <p:nvSpPr>
          <p:cNvPr id="7" name="Tytuł 1"/>
          <p:cNvSpPr txBox="1">
            <a:spLocks/>
          </p:cNvSpPr>
          <p:nvPr/>
        </p:nvSpPr>
        <p:spPr>
          <a:xfrm>
            <a:off x="611560" y="1412776"/>
            <a:ext cx="3266752" cy="4176464"/>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pl-PL" sz="1600" dirty="0"/>
              <a:t>Pod patronatem Międzynarodowego Komitetu Koordynacji Ruchów na rzecz Zjednoczenia Europy w Hadze w Holandii zbiera się Kongres Europy. Uczestniczy w nim 800 delegatów pod przewodnictwem Winstona Churchilla. Uczestnicy proponują utworzenie europejskiego zgromadzenia opiniodawczego i specjalnej rady europejskiej, których zadaniem byłoby przygotowanie politycznej i gospodarczej integracji państw europejskich. Zalecają również przyjęcie karty praw człowieka oraz powołanie Trybunału Sprawiedliwości, który zapewniłby przestrzeganie takiej karty.</a:t>
            </a:r>
          </a:p>
        </p:txBody>
      </p:sp>
      <p:pic>
        <p:nvPicPr>
          <p:cNvPr id="13314" name="Picture 2" descr="Znalezione obrazy dla zapytania Kongres Europy"/>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78312" y="1526374"/>
            <a:ext cx="4649664" cy="390571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5384734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ctrTitle"/>
          </p:nvPr>
        </p:nvSpPr>
        <p:spPr>
          <a:xfrm>
            <a:off x="683568" y="548680"/>
            <a:ext cx="7772400" cy="936104"/>
          </a:xfrm>
        </p:spPr>
        <p:txBody>
          <a:bodyPr>
            <a:noAutofit/>
          </a:bodyPr>
          <a:lstStyle/>
          <a:p>
            <a:r>
              <a:rPr lang="pl-PL" sz="4800" b="1" dirty="0" smtClean="0"/>
              <a:t>Kongres </a:t>
            </a:r>
            <a:br>
              <a:rPr lang="pl-PL" sz="4800" b="1" dirty="0" smtClean="0"/>
            </a:br>
            <a:r>
              <a:rPr lang="pl-PL" sz="4800" b="1" dirty="0" smtClean="0"/>
              <a:t>Europy</a:t>
            </a:r>
            <a:endParaRPr lang="pl-PL" sz="4800" b="1" dirty="0"/>
          </a:p>
        </p:txBody>
      </p:sp>
      <p:sp>
        <p:nvSpPr>
          <p:cNvPr id="3" name="Podtytuł 2"/>
          <p:cNvSpPr>
            <a:spLocks noGrp="1"/>
          </p:cNvSpPr>
          <p:nvPr>
            <p:ph type="subTitle" idx="1"/>
          </p:nvPr>
        </p:nvSpPr>
        <p:spPr>
          <a:xfrm>
            <a:off x="251520" y="5733256"/>
            <a:ext cx="8784976" cy="1752600"/>
          </a:xfrm>
        </p:spPr>
        <p:txBody>
          <a:bodyPr>
            <a:normAutofit/>
          </a:bodyPr>
          <a:lstStyle/>
          <a:p>
            <a:r>
              <a:rPr lang="pl-PL" sz="1400" dirty="0" smtClean="0"/>
              <a:t>Projekt „For the </a:t>
            </a:r>
            <a:r>
              <a:rPr lang="pl-PL" sz="1400" dirty="0" err="1" smtClean="0"/>
              <a:t>Future</a:t>
            </a:r>
            <a:r>
              <a:rPr lang="pl-PL" sz="1400" dirty="0" smtClean="0"/>
              <a:t>” współfinansowany w ramach unijnego programu „Europa </a:t>
            </a:r>
            <a:r>
              <a:rPr lang="pl-PL" sz="1400" dirty="0"/>
              <a:t>dla </a:t>
            </a:r>
            <a:r>
              <a:rPr lang="pl-PL" sz="1400" dirty="0" smtClean="0"/>
              <a:t>Obywateli”</a:t>
            </a:r>
          </a:p>
          <a:p>
            <a:r>
              <a:rPr lang="pl-PL" sz="1400" dirty="0" smtClean="0"/>
              <a:t> </a:t>
            </a:r>
            <a:r>
              <a:rPr lang="pl-PL" sz="1400" dirty="0"/>
              <a:t>– Komponent 2. Demokratyczne zaangażowanie i uczestnictwo </a:t>
            </a:r>
            <a:r>
              <a:rPr lang="pl-PL" sz="1400" dirty="0" smtClean="0"/>
              <a:t>obywatelskie </a:t>
            </a:r>
          </a:p>
          <a:p>
            <a:r>
              <a:rPr lang="pl-PL" sz="1400" dirty="0" smtClean="0"/>
              <a:t>DZIAŁANIE </a:t>
            </a:r>
            <a:r>
              <a:rPr lang="pl-PL" sz="1400" dirty="0"/>
              <a:t>2.1 Partnerstwo miast</a:t>
            </a:r>
          </a:p>
          <a:p>
            <a:endParaRPr lang="pl-PL" b="1" dirty="0" smtClean="0"/>
          </a:p>
          <a:p>
            <a:endParaRPr lang="pl-PL" dirty="0"/>
          </a:p>
        </p:txBody>
      </p:sp>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740352" y="548680"/>
            <a:ext cx="490215" cy="56793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descr="E:\tom-server\WNIOSKI I PROJEKTY\TOWN TWINNING 2008, 2009, 2010\TT 2018\do wykorzystania robocze\Logo.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55576" y="71683"/>
            <a:ext cx="2088232" cy="1475651"/>
          </a:xfrm>
          <a:prstGeom prst="rect">
            <a:avLst/>
          </a:prstGeom>
          <a:noFill/>
          <a:extLst>
            <a:ext uri="{909E8E84-426E-40DD-AFC4-6F175D3DCCD1}">
              <a14:hiddenFill xmlns:a14="http://schemas.microsoft.com/office/drawing/2010/main">
                <a:solidFill>
                  <a:srgbClr val="FFFFFF"/>
                </a:solidFill>
              </a14:hiddenFill>
            </a:ext>
          </a:extLst>
        </p:spPr>
      </p:pic>
      <p:sp>
        <p:nvSpPr>
          <p:cNvPr id="7" name="Tytuł 1"/>
          <p:cNvSpPr txBox="1">
            <a:spLocks/>
          </p:cNvSpPr>
          <p:nvPr/>
        </p:nvSpPr>
        <p:spPr>
          <a:xfrm>
            <a:off x="738560" y="1700808"/>
            <a:ext cx="7772400" cy="396044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pl-PL" sz="1600" dirty="0" smtClean="0"/>
              <a:t>Kongres </a:t>
            </a:r>
            <a:r>
              <a:rPr lang="pl-PL" sz="1600" dirty="0"/>
              <a:t>w Hadze przyjął trzy zasadnicze rezolucje</a:t>
            </a:r>
            <a:r>
              <a:rPr lang="pl-PL" sz="1600" dirty="0" smtClean="0"/>
              <a:t>:</a:t>
            </a:r>
          </a:p>
          <a:p>
            <a:endParaRPr lang="pl-PL" sz="1600" dirty="0"/>
          </a:p>
          <a:p>
            <a:pPr algn="l"/>
            <a:r>
              <a:rPr lang="pl-PL" sz="1600" dirty="0"/>
              <a:t>Rezolucja kulturalna podkreśliła wspólne dziedzictwo europejskiej cywilizacji oraz potrzebę wspólnych dążeń do zagwarantowania praw człowieka. Wskazano również na potrzebę rozwijania świadomości europejskiej oraz szerokiego eksponowania zdobyczy kultury kontynentu. Położono wówczas nacisk na konieczność sprzyjania przepływowi idei, informacji, publikacji i dzieł </a:t>
            </a:r>
            <a:r>
              <a:rPr lang="pl-PL" sz="1600" dirty="0" smtClean="0"/>
              <a:t>sztuki.</a:t>
            </a:r>
          </a:p>
          <a:p>
            <a:pPr algn="l"/>
            <a:endParaRPr lang="pl-PL" sz="1600" dirty="0"/>
          </a:p>
          <a:p>
            <a:pPr algn="l"/>
            <a:r>
              <a:rPr lang="pl-PL" sz="1600" dirty="0" smtClean="0"/>
              <a:t>Rezolucja </a:t>
            </a:r>
            <a:r>
              <a:rPr lang="pl-PL" sz="1600" dirty="0"/>
              <a:t>polityczna zakładała utworzenie unii politycznej, powołanie Zgromadzenia Europejskiego, przyjęcie Karty Praw Człowieka oraz powołanie Europejskiego Trybunału Praw </a:t>
            </a:r>
            <a:r>
              <a:rPr lang="pl-PL" sz="1600" dirty="0" smtClean="0"/>
              <a:t>Człowieka.</a:t>
            </a:r>
          </a:p>
          <a:p>
            <a:pPr algn="l"/>
            <a:endParaRPr lang="pl-PL" sz="1600" dirty="0"/>
          </a:p>
          <a:p>
            <a:pPr algn="l"/>
            <a:r>
              <a:rPr lang="pl-PL" sz="1600" dirty="0" smtClean="0"/>
              <a:t>W </a:t>
            </a:r>
            <a:r>
              <a:rPr lang="pl-PL" sz="1600" dirty="0"/>
              <a:t>rezolucji ekonomiczno-społecznej zaproszono wszystkie rządy do tworzenia jedności ekonomicznej kontynentu, likwidowania barier handlowych, taryf celnych i podnoszenia poziomu życia. W późniejszym terminie zakładano swobodny przepływ kapitału, unifikację waluty oraz pełną unię celną</a:t>
            </a:r>
            <a:r>
              <a:rPr lang="pl-PL" sz="1600" dirty="0" smtClean="0"/>
              <a:t>.</a:t>
            </a:r>
            <a:endParaRPr lang="pl-PL" sz="1400" dirty="0"/>
          </a:p>
        </p:txBody>
      </p:sp>
    </p:spTree>
    <p:extLst>
      <p:ext uri="{BB962C8B-B14F-4D97-AF65-F5344CB8AC3E}">
        <p14:creationId xmlns:p14="http://schemas.microsoft.com/office/powerpoint/2010/main" val="345384734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ctrTitle"/>
          </p:nvPr>
        </p:nvSpPr>
        <p:spPr>
          <a:xfrm>
            <a:off x="683568" y="548680"/>
            <a:ext cx="7772400" cy="936104"/>
          </a:xfrm>
        </p:spPr>
        <p:txBody>
          <a:bodyPr>
            <a:noAutofit/>
          </a:bodyPr>
          <a:lstStyle/>
          <a:p>
            <a:r>
              <a:rPr lang="pl-PL" sz="4800" b="1" dirty="0" smtClean="0"/>
              <a:t>Kongres </a:t>
            </a:r>
            <a:br>
              <a:rPr lang="pl-PL" sz="4800" b="1" dirty="0" smtClean="0"/>
            </a:br>
            <a:r>
              <a:rPr lang="pl-PL" sz="4800" b="1" dirty="0" smtClean="0"/>
              <a:t>Europy</a:t>
            </a:r>
            <a:endParaRPr lang="pl-PL" sz="4800" b="1" dirty="0"/>
          </a:p>
        </p:txBody>
      </p:sp>
      <p:sp>
        <p:nvSpPr>
          <p:cNvPr id="3" name="Podtytuł 2"/>
          <p:cNvSpPr>
            <a:spLocks noGrp="1"/>
          </p:cNvSpPr>
          <p:nvPr>
            <p:ph type="subTitle" idx="1"/>
          </p:nvPr>
        </p:nvSpPr>
        <p:spPr>
          <a:xfrm>
            <a:off x="251520" y="5733256"/>
            <a:ext cx="8784976" cy="1752600"/>
          </a:xfrm>
        </p:spPr>
        <p:txBody>
          <a:bodyPr>
            <a:normAutofit/>
          </a:bodyPr>
          <a:lstStyle/>
          <a:p>
            <a:r>
              <a:rPr lang="pl-PL" sz="1400" dirty="0" smtClean="0"/>
              <a:t>Projekt „For the </a:t>
            </a:r>
            <a:r>
              <a:rPr lang="pl-PL" sz="1400" dirty="0" err="1" smtClean="0"/>
              <a:t>Future</a:t>
            </a:r>
            <a:r>
              <a:rPr lang="pl-PL" sz="1400" dirty="0" smtClean="0"/>
              <a:t>” współfinansowany w ramach unijnego programu „Europa </a:t>
            </a:r>
            <a:r>
              <a:rPr lang="pl-PL" sz="1400" dirty="0"/>
              <a:t>dla </a:t>
            </a:r>
            <a:r>
              <a:rPr lang="pl-PL" sz="1400" dirty="0" smtClean="0"/>
              <a:t>Obywateli”</a:t>
            </a:r>
          </a:p>
          <a:p>
            <a:r>
              <a:rPr lang="pl-PL" sz="1400" dirty="0" smtClean="0"/>
              <a:t> </a:t>
            </a:r>
            <a:r>
              <a:rPr lang="pl-PL" sz="1400" dirty="0"/>
              <a:t>– Komponent 2. Demokratyczne zaangażowanie i uczestnictwo </a:t>
            </a:r>
            <a:r>
              <a:rPr lang="pl-PL" sz="1400" dirty="0" smtClean="0"/>
              <a:t>obywatelskie </a:t>
            </a:r>
          </a:p>
          <a:p>
            <a:r>
              <a:rPr lang="pl-PL" sz="1400" dirty="0" smtClean="0"/>
              <a:t>DZIAŁANIE </a:t>
            </a:r>
            <a:r>
              <a:rPr lang="pl-PL" sz="1400" dirty="0"/>
              <a:t>2.1 Partnerstwo miast</a:t>
            </a:r>
          </a:p>
          <a:p>
            <a:endParaRPr lang="pl-PL" b="1" dirty="0" smtClean="0"/>
          </a:p>
          <a:p>
            <a:endParaRPr lang="pl-PL" dirty="0"/>
          </a:p>
        </p:txBody>
      </p:sp>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740352" y="548680"/>
            <a:ext cx="490215" cy="56793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descr="E:\tom-server\WNIOSKI I PROJEKTY\TOWN TWINNING 2008, 2009, 2010\TT 2018\do wykorzystania robocze\Logo.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55576" y="71683"/>
            <a:ext cx="2088232" cy="1475651"/>
          </a:xfrm>
          <a:prstGeom prst="rect">
            <a:avLst/>
          </a:prstGeom>
          <a:noFill/>
          <a:extLst>
            <a:ext uri="{909E8E84-426E-40DD-AFC4-6F175D3DCCD1}">
              <a14:hiddenFill xmlns:a14="http://schemas.microsoft.com/office/drawing/2010/main">
                <a:solidFill>
                  <a:srgbClr val="FFFFFF"/>
                </a:solidFill>
              </a14:hiddenFill>
            </a:ext>
          </a:extLst>
        </p:spPr>
      </p:pic>
      <p:sp>
        <p:nvSpPr>
          <p:cNvPr id="7" name="Tytuł 1"/>
          <p:cNvSpPr txBox="1">
            <a:spLocks/>
          </p:cNvSpPr>
          <p:nvPr/>
        </p:nvSpPr>
        <p:spPr>
          <a:xfrm>
            <a:off x="738560" y="1700808"/>
            <a:ext cx="7772400" cy="396044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pl-PL" sz="1600" dirty="0" smtClean="0"/>
              <a:t>Kongres </a:t>
            </a:r>
            <a:r>
              <a:rPr lang="pl-PL" sz="1600" dirty="0"/>
              <a:t>w Hadze przyjął trzy zasadnicze rezolucje</a:t>
            </a:r>
            <a:r>
              <a:rPr lang="pl-PL" sz="1600" dirty="0" smtClean="0"/>
              <a:t>:</a:t>
            </a:r>
          </a:p>
          <a:p>
            <a:endParaRPr lang="pl-PL" sz="1600" dirty="0"/>
          </a:p>
          <a:p>
            <a:pPr algn="l"/>
            <a:r>
              <a:rPr lang="pl-PL" sz="1600" dirty="0"/>
              <a:t>Rezolucja kulturalna podkreśliła wspólne dziedzictwo europejskiej cywilizacji oraz potrzebę wspólnych dążeń do zagwarantowania praw człowieka. Wskazano również na potrzebę rozwijania świadomości europejskiej oraz szerokiego eksponowania zdobyczy kultury kontynentu. Położono wówczas nacisk na konieczność sprzyjania przepływowi idei, informacji, publikacji i dzieł </a:t>
            </a:r>
            <a:r>
              <a:rPr lang="pl-PL" sz="1600" dirty="0" smtClean="0"/>
              <a:t>sztuki.</a:t>
            </a:r>
          </a:p>
          <a:p>
            <a:pPr algn="l"/>
            <a:endParaRPr lang="pl-PL" sz="1600" dirty="0"/>
          </a:p>
          <a:p>
            <a:pPr algn="l"/>
            <a:r>
              <a:rPr lang="pl-PL" sz="1600" dirty="0" smtClean="0"/>
              <a:t>Rezolucja </a:t>
            </a:r>
            <a:r>
              <a:rPr lang="pl-PL" sz="1600" dirty="0"/>
              <a:t>polityczna zakładała utworzenie unii politycznej, powołanie Zgromadzenia Europejskiego, przyjęcie Karty Praw Człowieka oraz powołanie Europejskiego Trybunału Praw </a:t>
            </a:r>
            <a:r>
              <a:rPr lang="pl-PL" sz="1600" dirty="0" smtClean="0"/>
              <a:t>Człowieka.</a:t>
            </a:r>
          </a:p>
          <a:p>
            <a:pPr algn="l"/>
            <a:endParaRPr lang="pl-PL" sz="1600" dirty="0"/>
          </a:p>
          <a:p>
            <a:pPr algn="l"/>
            <a:r>
              <a:rPr lang="pl-PL" sz="1600" dirty="0" smtClean="0"/>
              <a:t>W </a:t>
            </a:r>
            <a:r>
              <a:rPr lang="pl-PL" sz="1600" dirty="0"/>
              <a:t>rezolucji ekonomiczno-społecznej zaproszono wszystkie rządy do tworzenia jedności ekonomicznej kontynentu, likwidowania barier handlowych, taryf celnych i podnoszenia poziomu życia. W późniejszym terminie zakładano swobodny przepływ kapitału, unifikację waluty oraz pełną unię celną</a:t>
            </a:r>
            <a:r>
              <a:rPr lang="pl-PL" sz="1600" dirty="0" smtClean="0"/>
              <a:t>.</a:t>
            </a:r>
            <a:endParaRPr lang="pl-PL" sz="1400" dirty="0"/>
          </a:p>
        </p:txBody>
      </p:sp>
    </p:spTree>
    <p:extLst>
      <p:ext uri="{BB962C8B-B14F-4D97-AF65-F5344CB8AC3E}">
        <p14:creationId xmlns:p14="http://schemas.microsoft.com/office/powerpoint/2010/main" val="202303626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ctrTitle"/>
          </p:nvPr>
        </p:nvSpPr>
        <p:spPr>
          <a:xfrm>
            <a:off x="721916" y="799388"/>
            <a:ext cx="7772400" cy="1366826"/>
          </a:xfrm>
        </p:spPr>
        <p:txBody>
          <a:bodyPr>
            <a:noAutofit/>
          </a:bodyPr>
          <a:lstStyle/>
          <a:p>
            <a:r>
              <a:rPr lang="pl-PL" sz="4800" b="1" dirty="0"/>
              <a:t>Europa </a:t>
            </a:r>
            <a:r>
              <a:rPr lang="pl-PL" sz="4800" b="1" dirty="0" smtClean="0"/>
              <a:t/>
            </a:r>
            <a:br>
              <a:rPr lang="pl-PL" sz="4800" b="1" dirty="0" smtClean="0"/>
            </a:br>
            <a:r>
              <a:rPr lang="pl-PL" sz="4800" b="1" dirty="0" smtClean="0"/>
              <a:t>dziedzictwo </a:t>
            </a:r>
            <a:r>
              <a:rPr lang="pl-PL" sz="4800" b="1" dirty="0"/>
              <a:t>roku 1968</a:t>
            </a:r>
          </a:p>
        </p:txBody>
      </p:sp>
      <p:sp>
        <p:nvSpPr>
          <p:cNvPr id="3" name="Podtytuł 2"/>
          <p:cNvSpPr>
            <a:spLocks noGrp="1"/>
          </p:cNvSpPr>
          <p:nvPr>
            <p:ph type="subTitle" idx="1"/>
          </p:nvPr>
        </p:nvSpPr>
        <p:spPr>
          <a:xfrm>
            <a:off x="251520" y="5733256"/>
            <a:ext cx="8784976" cy="1752600"/>
          </a:xfrm>
        </p:spPr>
        <p:txBody>
          <a:bodyPr>
            <a:normAutofit/>
          </a:bodyPr>
          <a:lstStyle/>
          <a:p>
            <a:r>
              <a:rPr lang="pl-PL" sz="1400" dirty="0" smtClean="0"/>
              <a:t>Projekt „For the </a:t>
            </a:r>
            <a:r>
              <a:rPr lang="pl-PL" sz="1400" dirty="0" err="1" smtClean="0"/>
              <a:t>Future</a:t>
            </a:r>
            <a:r>
              <a:rPr lang="pl-PL" sz="1400" dirty="0" smtClean="0"/>
              <a:t>” współfinansowany w ramach unijnego programu „Europa </a:t>
            </a:r>
            <a:r>
              <a:rPr lang="pl-PL" sz="1400" dirty="0"/>
              <a:t>dla </a:t>
            </a:r>
            <a:r>
              <a:rPr lang="pl-PL" sz="1400" dirty="0" smtClean="0"/>
              <a:t>Obywateli”</a:t>
            </a:r>
          </a:p>
          <a:p>
            <a:r>
              <a:rPr lang="pl-PL" sz="1400" dirty="0" smtClean="0"/>
              <a:t> </a:t>
            </a:r>
            <a:r>
              <a:rPr lang="pl-PL" sz="1400" dirty="0"/>
              <a:t>– Komponent 2. Demokratyczne zaangażowanie i uczestnictwo </a:t>
            </a:r>
            <a:r>
              <a:rPr lang="pl-PL" sz="1400" dirty="0" smtClean="0"/>
              <a:t>obywatelskie </a:t>
            </a:r>
          </a:p>
          <a:p>
            <a:r>
              <a:rPr lang="pl-PL" sz="1400" dirty="0" smtClean="0"/>
              <a:t>DZIAŁANIE </a:t>
            </a:r>
            <a:r>
              <a:rPr lang="pl-PL" sz="1400" dirty="0"/>
              <a:t>2.1 Partnerstwo miast</a:t>
            </a:r>
          </a:p>
          <a:p>
            <a:endParaRPr lang="pl-PL" b="1" dirty="0" smtClean="0"/>
          </a:p>
          <a:p>
            <a:endParaRPr lang="pl-PL" dirty="0"/>
          </a:p>
        </p:txBody>
      </p:sp>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740352" y="548680"/>
            <a:ext cx="490215" cy="56793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descr="E:\tom-server\WNIOSKI I PROJEKTY\TOWN TWINNING 2008, 2009, 2010\TT 2018\do wykorzystania robocze\Logo.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55576" y="71683"/>
            <a:ext cx="2088232" cy="1475651"/>
          </a:xfrm>
          <a:prstGeom prst="rect">
            <a:avLst/>
          </a:prstGeom>
          <a:noFill/>
          <a:extLst>
            <a:ext uri="{909E8E84-426E-40DD-AFC4-6F175D3DCCD1}">
              <a14:hiddenFill xmlns:a14="http://schemas.microsoft.com/office/drawing/2010/main">
                <a:solidFill>
                  <a:srgbClr val="FFFFFF"/>
                </a:solidFill>
              </a14:hiddenFill>
            </a:ext>
          </a:extLst>
        </p:spPr>
      </p:pic>
      <p:sp>
        <p:nvSpPr>
          <p:cNvPr id="7" name="Tytuł 1"/>
          <p:cNvSpPr txBox="1">
            <a:spLocks/>
          </p:cNvSpPr>
          <p:nvPr/>
        </p:nvSpPr>
        <p:spPr>
          <a:xfrm>
            <a:off x="755576" y="3584724"/>
            <a:ext cx="7772400" cy="1872208"/>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endParaRPr lang="pl-PL" sz="1400" dirty="0"/>
          </a:p>
        </p:txBody>
      </p:sp>
      <p:sp>
        <p:nvSpPr>
          <p:cNvPr id="4" name="Prostokąt 3"/>
          <p:cNvSpPr/>
          <p:nvPr/>
        </p:nvSpPr>
        <p:spPr>
          <a:xfrm>
            <a:off x="827584" y="2348880"/>
            <a:ext cx="7700392" cy="1200329"/>
          </a:xfrm>
          <a:prstGeom prst="rect">
            <a:avLst/>
          </a:prstGeom>
        </p:spPr>
        <p:txBody>
          <a:bodyPr wrap="square">
            <a:spAutoFit/>
          </a:bodyPr>
          <a:lstStyle/>
          <a:p>
            <a:r>
              <a:rPr lang="pl-PL" dirty="0"/>
              <a:t>Rok 1968 w niemal całej Europie obfitował w historyczne wydarzenia, których konsekwencje odczuwamy do dziś. </a:t>
            </a:r>
            <a:endParaRPr lang="pl-PL" dirty="0" smtClean="0"/>
          </a:p>
          <a:p>
            <a:r>
              <a:rPr lang="pl-PL" dirty="0" smtClean="0"/>
              <a:t>W fala </a:t>
            </a:r>
            <a:r>
              <a:rPr lang="pl-PL" dirty="0"/>
              <a:t>protestów studenckich ogarnęła Francję wzniecając rewolucję obyczajową na Zachodzie. </a:t>
            </a:r>
            <a:endParaRPr lang="pl-PL" dirty="0" smtClean="0"/>
          </a:p>
        </p:txBody>
      </p:sp>
      <p:pic>
        <p:nvPicPr>
          <p:cNvPr id="15362"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853060" y="3289003"/>
            <a:ext cx="5184576" cy="24636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70753147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ctrTitle"/>
          </p:nvPr>
        </p:nvSpPr>
        <p:spPr>
          <a:xfrm>
            <a:off x="755576" y="832646"/>
            <a:ext cx="7772400" cy="1366826"/>
          </a:xfrm>
        </p:spPr>
        <p:txBody>
          <a:bodyPr>
            <a:noAutofit/>
          </a:bodyPr>
          <a:lstStyle/>
          <a:p>
            <a:r>
              <a:rPr lang="pl-PL" sz="4800" b="1" dirty="0"/>
              <a:t>Europa </a:t>
            </a:r>
            <a:r>
              <a:rPr lang="pl-PL" sz="4800" b="1" dirty="0" smtClean="0"/>
              <a:t/>
            </a:r>
            <a:br>
              <a:rPr lang="pl-PL" sz="4800" b="1" dirty="0" smtClean="0"/>
            </a:br>
            <a:r>
              <a:rPr lang="pl-PL" sz="4800" b="1" dirty="0" smtClean="0"/>
              <a:t>dziedzictwo </a:t>
            </a:r>
            <a:r>
              <a:rPr lang="pl-PL" sz="4800" b="1" dirty="0"/>
              <a:t>roku 1968</a:t>
            </a:r>
          </a:p>
        </p:txBody>
      </p:sp>
      <p:sp>
        <p:nvSpPr>
          <p:cNvPr id="3" name="Podtytuł 2"/>
          <p:cNvSpPr>
            <a:spLocks noGrp="1"/>
          </p:cNvSpPr>
          <p:nvPr>
            <p:ph type="subTitle" idx="1"/>
          </p:nvPr>
        </p:nvSpPr>
        <p:spPr>
          <a:xfrm>
            <a:off x="251520" y="5733256"/>
            <a:ext cx="8784976" cy="1752600"/>
          </a:xfrm>
        </p:spPr>
        <p:txBody>
          <a:bodyPr>
            <a:normAutofit/>
          </a:bodyPr>
          <a:lstStyle/>
          <a:p>
            <a:r>
              <a:rPr lang="pl-PL" sz="1400" dirty="0" smtClean="0"/>
              <a:t>Projekt „For the </a:t>
            </a:r>
            <a:r>
              <a:rPr lang="pl-PL" sz="1400" dirty="0" err="1" smtClean="0"/>
              <a:t>Future</a:t>
            </a:r>
            <a:r>
              <a:rPr lang="pl-PL" sz="1400" dirty="0" smtClean="0"/>
              <a:t>” współfinansowany w ramach unijnego programu „Europa </a:t>
            </a:r>
            <a:r>
              <a:rPr lang="pl-PL" sz="1400" dirty="0"/>
              <a:t>dla </a:t>
            </a:r>
            <a:r>
              <a:rPr lang="pl-PL" sz="1400" dirty="0" smtClean="0"/>
              <a:t>Obywateli”</a:t>
            </a:r>
          </a:p>
          <a:p>
            <a:r>
              <a:rPr lang="pl-PL" sz="1400" dirty="0" smtClean="0"/>
              <a:t> </a:t>
            </a:r>
            <a:r>
              <a:rPr lang="pl-PL" sz="1400" dirty="0"/>
              <a:t>– Komponent 2. Demokratyczne zaangażowanie i uczestnictwo </a:t>
            </a:r>
            <a:r>
              <a:rPr lang="pl-PL" sz="1400" dirty="0" smtClean="0"/>
              <a:t>obywatelskie </a:t>
            </a:r>
          </a:p>
          <a:p>
            <a:r>
              <a:rPr lang="pl-PL" sz="1400" dirty="0" smtClean="0"/>
              <a:t>DZIAŁANIE </a:t>
            </a:r>
            <a:r>
              <a:rPr lang="pl-PL" sz="1400" dirty="0"/>
              <a:t>2.1 Partnerstwo miast</a:t>
            </a:r>
          </a:p>
          <a:p>
            <a:endParaRPr lang="pl-PL" b="1" dirty="0" smtClean="0"/>
          </a:p>
          <a:p>
            <a:endParaRPr lang="pl-PL" dirty="0"/>
          </a:p>
        </p:txBody>
      </p:sp>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740352" y="548680"/>
            <a:ext cx="490215" cy="56793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descr="E:\tom-server\WNIOSKI I PROJEKTY\TOWN TWINNING 2008, 2009, 2010\TT 2018\do wykorzystania robocze\Logo.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55576" y="71683"/>
            <a:ext cx="2088232" cy="1475651"/>
          </a:xfrm>
          <a:prstGeom prst="rect">
            <a:avLst/>
          </a:prstGeom>
          <a:noFill/>
          <a:extLst>
            <a:ext uri="{909E8E84-426E-40DD-AFC4-6F175D3DCCD1}">
              <a14:hiddenFill xmlns:a14="http://schemas.microsoft.com/office/drawing/2010/main">
                <a:solidFill>
                  <a:srgbClr val="FFFFFF"/>
                </a:solidFill>
              </a14:hiddenFill>
            </a:ext>
          </a:extLst>
        </p:spPr>
      </p:pic>
      <p:sp>
        <p:nvSpPr>
          <p:cNvPr id="7" name="Tytuł 1"/>
          <p:cNvSpPr txBox="1">
            <a:spLocks/>
          </p:cNvSpPr>
          <p:nvPr/>
        </p:nvSpPr>
        <p:spPr>
          <a:xfrm>
            <a:off x="755576" y="3584724"/>
            <a:ext cx="7772400" cy="1872208"/>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endParaRPr lang="pl-PL" sz="1400" dirty="0"/>
          </a:p>
        </p:txBody>
      </p:sp>
      <p:sp>
        <p:nvSpPr>
          <p:cNvPr id="4" name="Prostokąt 3"/>
          <p:cNvSpPr/>
          <p:nvPr/>
        </p:nvSpPr>
        <p:spPr>
          <a:xfrm>
            <a:off x="827584" y="2322984"/>
            <a:ext cx="7700392" cy="646331"/>
          </a:xfrm>
          <a:prstGeom prst="rect">
            <a:avLst/>
          </a:prstGeom>
        </p:spPr>
        <p:txBody>
          <a:bodyPr wrap="square">
            <a:spAutoFit/>
          </a:bodyPr>
          <a:lstStyle/>
          <a:p>
            <a:r>
              <a:rPr lang="pl-PL" dirty="0" smtClean="0"/>
              <a:t>Tymczasem </a:t>
            </a:r>
            <a:r>
              <a:rPr lang="pl-PL" dirty="0"/>
              <a:t>po drugiej stronie żelaznej kurtyny, "Praska Wiosna" na chwilę pozwoliła Czechom i Słowakom uwierzyć w polityczną odwilż. </a:t>
            </a:r>
            <a:endParaRPr lang="pl-PL" dirty="0" smtClean="0"/>
          </a:p>
        </p:txBody>
      </p:sp>
      <p:pic>
        <p:nvPicPr>
          <p:cNvPr id="1638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41776" y="3152890"/>
            <a:ext cx="3552787" cy="235668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6387"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11560" y="3177089"/>
            <a:ext cx="3821228" cy="230828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77319347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ctrTitle"/>
          </p:nvPr>
        </p:nvSpPr>
        <p:spPr>
          <a:xfrm>
            <a:off x="755576" y="832646"/>
            <a:ext cx="7772400" cy="1366826"/>
          </a:xfrm>
        </p:spPr>
        <p:txBody>
          <a:bodyPr>
            <a:noAutofit/>
          </a:bodyPr>
          <a:lstStyle/>
          <a:p>
            <a:r>
              <a:rPr lang="pl-PL" sz="4800" b="1" dirty="0"/>
              <a:t>Europa </a:t>
            </a:r>
            <a:r>
              <a:rPr lang="pl-PL" sz="4800" b="1" dirty="0" smtClean="0"/>
              <a:t/>
            </a:r>
            <a:br>
              <a:rPr lang="pl-PL" sz="4800" b="1" dirty="0" smtClean="0"/>
            </a:br>
            <a:r>
              <a:rPr lang="pl-PL" sz="4800" b="1" dirty="0" smtClean="0"/>
              <a:t>dziedzictwo </a:t>
            </a:r>
            <a:r>
              <a:rPr lang="pl-PL" sz="4800" b="1" dirty="0"/>
              <a:t>roku 1968</a:t>
            </a:r>
          </a:p>
        </p:txBody>
      </p:sp>
      <p:sp>
        <p:nvSpPr>
          <p:cNvPr id="3" name="Podtytuł 2"/>
          <p:cNvSpPr>
            <a:spLocks noGrp="1"/>
          </p:cNvSpPr>
          <p:nvPr>
            <p:ph type="subTitle" idx="1"/>
          </p:nvPr>
        </p:nvSpPr>
        <p:spPr>
          <a:xfrm>
            <a:off x="251520" y="5733256"/>
            <a:ext cx="8784976" cy="1752600"/>
          </a:xfrm>
        </p:spPr>
        <p:txBody>
          <a:bodyPr>
            <a:normAutofit/>
          </a:bodyPr>
          <a:lstStyle/>
          <a:p>
            <a:r>
              <a:rPr lang="pl-PL" sz="1400" dirty="0" smtClean="0"/>
              <a:t>Projekt „For the </a:t>
            </a:r>
            <a:r>
              <a:rPr lang="pl-PL" sz="1400" dirty="0" err="1" smtClean="0"/>
              <a:t>Future</a:t>
            </a:r>
            <a:r>
              <a:rPr lang="pl-PL" sz="1400" dirty="0" smtClean="0"/>
              <a:t>” współfinansowany w ramach unijnego programu „Europa </a:t>
            </a:r>
            <a:r>
              <a:rPr lang="pl-PL" sz="1400" dirty="0"/>
              <a:t>dla </a:t>
            </a:r>
            <a:r>
              <a:rPr lang="pl-PL" sz="1400" dirty="0" smtClean="0"/>
              <a:t>Obywateli”</a:t>
            </a:r>
          </a:p>
          <a:p>
            <a:r>
              <a:rPr lang="pl-PL" sz="1400" dirty="0" smtClean="0"/>
              <a:t> </a:t>
            </a:r>
            <a:r>
              <a:rPr lang="pl-PL" sz="1400" dirty="0"/>
              <a:t>– Komponent 2. Demokratyczne zaangażowanie i uczestnictwo </a:t>
            </a:r>
            <a:r>
              <a:rPr lang="pl-PL" sz="1400" dirty="0" smtClean="0"/>
              <a:t>obywatelskie </a:t>
            </a:r>
          </a:p>
          <a:p>
            <a:r>
              <a:rPr lang="pl-PL" sz="1400" dirty="0" smtClean="0"/>
              <a:t>DZIAŁANIE </a:t>
            </a:r>
            <a:r>
              <a:rPr lang="pl-PL" sz="1400" dirty="0"/>
              <a:t>2.1 Partnerstwo miast</a:t>
            </a:r>
          </a:p>
          <a:p>
            <a:endParaRPr lang="pl-PL" b="1" dirty="0" smtClean="0"/>
          </a:p>
          <a:p>
            <a:endParaRPr lang="pl-PL" dirty="0"/>
          </a:p>
        </p:txBody>
      </p:sp>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740352" y="548680"/>
            <a:ext cx="490215" cy="56793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descr="E:\tom-server\WNIOSKI I PROJEKTY\TOWN TWINNING 2008, 2009, 2010\TT 2018\do wykorzystania robocze\Logo.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55576" y="71683"/>
            <a:ext cx="2088232" cy="1475651"/>
          </a:xfrm>
          <a:prstGeom prst="rect">
            <a:avLst/>
          </a:prstGeom>
          <a:noFill/>
          <a:extLst>
            <a:ext uri="{909E8E84-426E-40DD-AFC4-6F175D3DCCD1}">
              <a14:hiddenFill xmlns:a14="http://schemas.microsoft.com/office/drawing/2010/main">
                <a:solidFill>
                  <a:srgbClr val="FFFFFF"/>
                </a:solidFill>
              </a14:hiddenFill>
            </a:ext>
          </a:extLst>
        </p:spPr>
      </p:pic>
      <p:sp>
        <p:nvSpPr>
          <p:cNvPr id="7" name="Tytuł 1"/>
          <p:cNvSpPr txBox="1">
            <a:spLocks/>
          </p:cNvSpPr>
          <p:nvPr/>
        </p:nvSpPr>
        <p:spPr>
          <a:xfrm>
            <a:off x="755576" y="3584724"/>
            <a:ext cx="7772400" cy="1872208"/>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endParaRPr lang="pl-PL" sz="1400" dirty="0"/>
          </a:p>
        </p:txBody>
      </p:sp>
      <p:sp>
        <p:nvSpPr>
          <p:cNvPr id="4" name="Prostokąt 3"/>
          <p:cNvSpPr/>
          <p:nvPr/>
        </p:nvSpPr>
        <p:spPr>
          <a:xfrm>
            <a:off x="827584" y="2322984"/>
            <a:ext cx="7700392" cy="646331"/>
          </a:xfrm>
          <a:prstGeom prst="rect">
            <a:avLst/>
          </a:prstGeom>
        </p:spPr>
        <p:txBody>
          <a:bodyPr wrap="square">
            <a:spAutoFit/>
          </a:bodyPr>
          <a:lstStyle/>
          <a:p>
            <a:r>
              <a:rPr lang="pl-PL" dirty="0"/>
              <a:t>W Polsce, marcu 1968 roku studenci i intelektualiści demonstrowali w obronie wolności słowa. </a:t>
            </a:r>
            <a:endParaRPr lang="pl-PL" dirty="0" smtClean="0"/>
          </a:p>
        </p:txBody>
      </p:sp>
      <p:pic>
        <p:nvPicPr>
          <p:cNvPr id="18434" name="Picture 2" descr="Znalezione obrazy dla zapytania protesty studentÃ³w"/>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27584" y="3166020"/>
            <a:ext cx="2943485" cy="2413658"/>
          </a:xfrm>
          <a:prstGeom prst="rect">
            <a:avLst/>
          </a:prstGeom>
          <a:noFill/>
          <a:extLst>
            <a:ext uri="{909E8E84-426E-40DD-AFC4-6F175D3DCCD1}">
              <a14:hiddenFill xmlns:a14="http://schemas.microsoft.com/office/drawing/2010/main">
                <a:solidFill>
                  <a:srgbClr val="FFFFFF"/>
                </a:solidFill>
              </a14:hiddenFill>
            </a:ext>
          </a:extLst>
        </p:spPr>
      </p:pic>
      <p:pic>
        <p:nvPicPr>
          <p:cNvPr id="18436" name="Picture 4" descr="Znalezione obrazy dla zapytania protesty studentÃ³w"/>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612974" y="3131368"/>
            <a:ext cx="3617593" cy="241365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8062381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ctrTitle"/>
          </p:nvPr>
        </p:nvSpPr>
        <p:spPr>
          <a:xfrm>
            <a:off x="755576" y="832646"/>
            <a:ext cx="7772400" cy="1366826"/>
          </a:xfrm>
        </p:spPr>
        <p:txBody>
          <a:bodyPr>
            <a:noAutofit/>
          </a:bodyPr>
          <a:lstStyle/>
          <a:p>
            <a:r>
              <a:rPr lang="pl-PL" sz="4800" b="1" dirty="0"/>
              <a:t>Europa </a:t>
            </a:r>
            <a:r>
              <a:rPr lang="pl-PL" sz="4800" b="1" dirty="0" smtClean="0"/>
              <a:t/>
            </a:r>
            <a:br>
              <a:rPr lang="pl-PL" sz="4800" b="1" dirty="0" smtClean="0"/>
            </a:br>
            <a:r>
              <a:rPr lang="pl-PL" sz="4800" b="1" dirty="0" smtClean="0"/>
              <a:t>dziedzictwo </a:t>
            </a:r>
            <a:r>
              <a:rPr lang="pl-PL" sz="4800" b="1" dirty="0"/>
              <a:t>roku 1968</a:t>
            </a:r>
          </a:p>
        </p:txBody>
      </p:sp>
      <p:sp>
        <p:nvSpPr>
          <p:cNvPr id="3" name="Podtytuł 2"/>
          <p:cNvSpPr>
            <a:spLocks noGrp="1"/>
          </p:cNvSpPr>
          <p:nvPr>
            <p:ph type="subTitle" idx="1"/>
          </p:nvPr>
        </p:nvSpPr>
        <p:spPr>
          <a:xfrm>
            <a:off x="251520" y="5733256"/>
            <a:ext cx="8784976" cy="1752600"/>
          </a:xfrm>
        </p:spPr>
        <p:txBody>
          <a:bodyPr>
            <a:normAutofit/>
          </a:bodyPr>
          <a:lstStyle/>
          <a:p>
            <a:r>
              <a:rPr lang="pl-PL" sz="1400" dirty="0" smtClean="0"/>
              <a:t>Projekt „For the </a:t>
            </a:r>
            <a:r>
              <a:rPr lang="pl-PL" sz="1400" dirty="0" err="1" smtClean="0"/>
              <a:t>Future</a:t>
            </a:r>
            <a:r>
              <a:rPr lang="pl-PL" sz="1400" dirty="0" smtClean="0"/>
              <a:t>” współfinansowany w ramach unijnego programu „Europa </a:t>
            </a:r>
            <a:r>
              <a:rPr lang="pl-PL" sz="1400" dirty="0"/>
              <a:t>dla </a:t>
            </a:r>
            <a:r>
              <a:rPr lang="pl-PL" sz="1400" dirty="0" smtClean="0"/>
              <a:t>Obywateli”</a:t>
            </a:r>
          </a:p>
          <a:p>
            <a:r>
              <a:rPr lang="pl-PL" sz="1400" dirty="0" smtClean="0"/>
              <a:t> </a:t>
            </a:r>
            <a:r>
              <a:rPr lang="pl-PL" sz="1400" dirty="0"/>
              <a:t>– Komponent 2. Demokratyczne zaangażowanie i uczestnictwo </a:t>
            </a:r>
            <a:r>
              <a:rPr lang="pl-PL" sz="1400" dirty="0" smtClean="0"/>
              <a:t>obywatelskie </a:t>
            </a:r>
          </a:p>
          <a:p>
            <a:r>
              <a:rPr lang="pl-PL" sz="1400" dirty="0" smtClean="0"/>
              <a:t>DZIAŁANIE </a:t>
            </a:r>
            <a:r>
              <a:rPr lang="pl-PL" sz="1400" dirty="0"/>
              <a:t>2.1 Partnerstwo miast</a:t>
            </a:r>
          </a:p>
          <a:p>
            <a:endParaRPr lang="pl-PL" b="1" dirty="0" smtClean="0"/>
          </a:p>
          <a:p>
            <a:endParaRPr lang="pl-PL" dirty="0"/>
          </a:p>
        </p:txBody>
      </p:sp>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740352" y="548680"/>
            <a:ext cx="490215" cy="56793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descr="E:\tom-server\WNIOSKI I PROJEKTY\TOWN TWINNING 2008, 2009, 2010\TT 2018\do wykorzystania robocze\Logo.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55576" y="71683"/>
            <a:ext cx="2088232" cy="1475651"/>
          </a:xfrm>
          <a:prstGeom prst="rect">
            <a:avLst/>
          </a:prstGeom>
          <a:noFill/>
          <a:extLst>
            <a:ext uri="{909E8E84-426E-40DD-AFC4-6F175D3DCCD1}">
              <a14:hiddenFill xmlns:a14="http://schemas.microsoft.com/office/drawing/2010/main">
                <a:solidFill>
                  <a:srgbClr val="FFFFFF"/>
                </a:solidFill>
              </a14:hiddenFill>
            </a:ext>
          </a:extLst>
        </p:spPr>
      </p:pic>
      <p:sp>
        <p:nvSpPr>
          <p:cNvPr id="7" name="Tytuł 1"/>
          <p:cNvSpPr txBox="1">
            <a:spLocks/>
          </p:cNvSpPr>
          <p:nvPr/>
        </p:nvSpPr>
        <p:spPr>
          <a:xfrm>
            <a:off x="755576" y="3584724"/>
            <a:ext cx="7772400" cy="1872208"/>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endParaRPr lang="pl-PL" sz="1400" dirty="0"/>
          </a:p>
        </p:txBody>
      </p:sp>
      <p:sp>
        <p:nvSpPr>
          <p:cNvPr id="4" name="Prostokąt 3"/>
          <p:cNvSpPr/>
          <p:nvPr/>
        </p:nvSpPr>
        <p:spPr>
          <a:xfrm>
            <a:off x="467544" y="2348880"/>
            <a:ext cx="8352928" cy="3508653"/>
          </a:xfrm>
          <a:prstGeom prst="rect">
            <a:avLst/>
          </a:prstGeom>
        </p:spPr>
        <p:txBody>
          <a:bodyPr wrap="square">
            <a:spAutoFit/>
          </a:bodyPr>
          <a:lstStyle/>
          <a:p>
            <a:pPr algn="ctr"/>
            <a:r>
              <a:rPr lang="pl-PL" sz="2400" b="1" dirty="0"/>
              <a:t>Wolność jednoczy Europę</a:t>
            </a:r>
          </a:p>
          <a:p>
            <a:r>
              <a:rPr lang="pl-PL" dirty="0"/>
              <a:t> </a:t>
            </a:r>
          </a:p>
          <a:p>
            <a:r>
              <a:rPr lang="pl-PL" dirty="0"/>
              <a:t>W ruchach, które miały miejsce na Zachodzie: we Francji, w Niemczech, we Włoszech, w Ameryce i w ruchach w Europie Środkowowschodniej bardzo trudno znaleźć wspólny </a:t>
            </a:r>
            <a:r>
              <a:rPr lang="pl-PL" dirty="0" smtClean="0"/>
              <a:t>mianownik.</a:t>
            </a:r>
          </a:p>
          <a:p>
            <a:r>
              <a:rPr lang="pl-PL" dirty="0" smtClean="0"/>
              <a:t>Są </a:t>
            </a:r>
            <a:r>
              <a:rPr lang="pl-PL" dirty="0"/>
              <a:t>to ruchy o odmiennym charakterze i odmiennych celach. </a:t>
            </a:r>
            <a:r>
              <a:rPr lang="pl-PL" b="1" dirty="0"/>
              <a:t>Jednak we wszystkich tych ruchach chodzi o wolność.</a:t>
            </a:r>
            <a:r>
              <a:rPr lang="pl-PL" dirty="0"/>
              <a:t> Apetyt wolności, który występuje w młodym pokoleniu w tym czasie znajduje różne sposoby ekspresji</a:t>
            </a:r>
            <a:r>
              <a:rPr lang="pl-PL" dirty="0" smtClean="0"/>
              <a:t>.</a:t>
            </a:r>
          </a:p>
          <a:p>
            <a:r>
              <a:rPr lang="pl-PL" i="1" dirty="0"/>
              <a:t>1968 roku zaowocował przede wszystkim swoistym katharsis. Gdyby taki efekt nie wystąpił, też nieuchronnie mielibyśmy do czynienia z ewolucją norm obyczajowych, najprawdopodobniej jednak towarzyszyłyby jej silniejsze </a:t>
            </a:r>
            <a:r>
              <a:rPr lang="pl-PL" i="1" dirty="0" smtClean="0"/>
              <a:t>wstrząsy, a proces jednoczenia Europy trwałby zdecydowanie dłużej</a:t>
            </a:r>
            <a:endParaRPr lang="pl-PL" dirty="0"/>
          </a:p>
        </p:txBody>
      </p:sp>
    </p:spTree>
    <p:extLst>
      <p:ext uri="{BB962C8B-B14F-4D97-AF65-F5344CB8AC3E}">
        <p14:creationId xmlns:p14="http://schemas.microsoft.com/office/powerpoint/2010/main" val="243845175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ctrTitle"/>
          </p:nvPr>
        </p:nvSpPr>
        <p:spPr>
          <a:xfrm>
            <a:off x="755576" y="832646"/>
            <a:ext cx="7772400" cy="1366826"/>
          </a:xfrm>
        </p:spPr>
        <p:txBody>
          <a:bodyPr>
            <a:noAutofit/>
          </a:bodyPr>
          <a:lstStyle/>
          <a:p>
            <a:r>
              <a:rPr lang="pl-PL" sz="4800" b="1" dirty="0"/>
              <a:t>Europa </a:t>
            </a:r>
            <a:r>
              <a:rPr lang="pl-PL" sz="4800" b="1" dirty="0" smtClean="0"/>
              <a:t/>
            </a:r>
            <a:br>
              <a:rPr lang="pl-PL" sz="4800" b="1" dirty="0" smtClean="0"/>
            </a:br>
            <a:r>
              <a:rPr lang="pl-PL" sz="4800" b="1" dirty="0" smtClean="0"/>
              <a:t>dziedzictwo </a:t>
            </a:r>
            <a:r>
              <a:rPr lang="pl-PL" sz="4800" b="1" dirty="0"/>
              <a:t>roku 1968</a:t>
            </a:r>
          </a:p>
        </p:txBody>
      </p:sp>
      <p:sp>
        <p:nvSpPr>
          <p:cNvPr id="3" name="Podtytuł 2"/>
          <p:cNvSpPr>
            <a:spLocks noGrp="1"/>
          </p:cNvSpPr>
          <p:nvPr>
            <p:ph type="subTitle" idx="1"/>
          </p:nvPr>
        </p:nvSpPr>
        <p:spPr>
          <a:xfrm>
            <a:off x="251520" y="5733256"/>
            <a:ext cx="8784976" cy="1752600"/>
          </a:xfrm>
        </p:spPr>
        <p:txBody>
          <a:bodyPr>
            <a:normAutofit/>
          </a:bodyPr>
          <a:lstStyle/>
          <a:p>
            <a:r>
              <a:rPr lang="pl-PL" sz="1400" dirty="0" smtClean="0"/>
              <a:t>Projekt „For the </a:t>
            </a:r>
            <a:r>
              <a:rPr lang="pl-PL" sz="1400" dirty="0" err="1" smtClean="0"/>
              <a:t>Future</a:t>
            </a:r>
            <a:r>
              <a:rPr lang="pl-PL" sz="1400" dirty="0" smtClean="0"/>
              <a:t>” współfinansowany w ramach unijnego programu „Europa </a:t>
            </a:r>
            <a:r>
              <a:rPr lang="pl-PL" sz="1400" dirty="0"/>
              <a:t>dla </a:t>
            </a:r>
            <a:r>
              <a:rPr lang="pl-PL" sz="1400" dirty="0" smtClean="0"/>
              <a:t>Obywateli”</a:t>
            </a:r>
          </a:p>
          <a:p>
            <a:r>
              <a:rPr lang="pl-PL" sz="1400" dirty="0" smtClean="0"/>
              <a:t> </a:t>
            </a:r>
            <a:r>
              <a:rPr lang="pl-PL" sz="1400" dirty="0"/>
              <a:t>– Komponent 2. Demokratyczne zaangażowanie i uczestnictwo </a:t>
            </a:r>
            <a:r>
              <a:rPr lang="pl-PL" sz="1400" dirty="0" smtClean="0"/>
              <a:t>obywatelskie </a:t>
            </a:r>
          </a:p>
          <a:p>
            <a:r>
              <a:rPr lang="pl-PL" sz="1400" dirty="0" smtClean="0"/>
              <a:t>DZIAŁANIE </a:t>
            </a:r>
            <a:r>
              <a:rPr lang="pl-PL" sz="1400" dirty="0"/>
              <a:t>2.1 Partnerstwo miast</a:t>
            </a:r>
          </a:p>
          <a:p>
            <a:endParaRPr lang="pl-PL" b="1" dirty="0" smtClean="0"/>
          </a:p>
          <a:p>
            <a:endParaRPr lang="pl-PL" dirty="0"/>
          </a:p>
        </p:txBody>
      </p:sp>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740352" y="548680"/>
            <a:ext cx="490215" cy="56793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descr="E:\tom-server\WNIOSKI I PROJEKTY\TOWN TWINNING 2008, 2009, 2010\TT 2018\do wykorzystania robocze\Logo.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55576" y="71683"/>
            <a:ext cx="2088232" cy="1475651"/>
          </a:xfrm>
          <a:prstGeom prst="rect">
            <a:avLst/>
          </a:prstGeom>
          <a:noFill/>
          <a:extLst>
            <a:ext uri="{909E8E84-426E-40DD-AFC4-6F175D3DCCD1}">
              <a14:hiddenFill xmlns:a14="http://schemas.microsoft.com/office/drawing/2010/main">
                <a:solidFill>
                  <a:srgbClr val="FFFFFF"/>
                </a:solidFill>
              </a14:hiddenFill>
            </a:ext>
          </a:extLst>
        </p:spPr>
      </p:pic>
      <p:sp>
        <p:nvSpPr>
          <p:cNvPr id="7" name="Tytuł 1"/>
          <p:cNvSpPr txBox="1">
            <a:spLocks/>
          </p:cNvSpPr>
          <p:nvPr/>
        </p:nvSpPr>
        <p:spPr>
          <a:xfrm>
            <a:off x="755576" y="3584724"/>
            <a:ext cx="7772400" cy="1872208"/>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endParaRPr lang="pl-PL" sz="1400" dirty="0"/>
          </a:p>
        </p:txBody>
      </p:sp>
      <p:sp>
        <p:nvSpPr>
          <p:cNvPr id="4" name="Prostokąt 3"/>
          <p:cNvSpPr/>
          <p:nvPr/>
        </p:nvSpPr>
        <p:spPr>
          <a:xfrm>
            <a:off x="827584" y="2348880"/>
            <a:ext cx="7700392" cy="2893100"/>
          </a:xfrm>
          <a:prstGeom prst="rect">
            <a:avLst/>
          </a:prstGeom>
        </p:spPr>
        <p:txBody>
          <a:bodyPr wrap="square">
            <a:spAutoFit/>
          </a:bodyPr>
          <a:lstStyle/>
          <a:p>
            <a:pPr algn="ctr"/>
            <a:r>
              <a:rPr lang="pl-PL" sz="2400" b="1" dirty="0"/>
              <a:t>Wolność jednoczy Europę</a:t>
            </a:r>
          </a:p>
          <a:p>
            <a:r>
              <a:rPr lang="pl-PL" dirty="0"/>
              <a:t> </a:t>
            </a:r>
          </a:p>
          <a:p>
            <a:r>
              <a:rPr lang="pl-PL" sz="2000" dirty="0"/>
              <a:t>W ruchach, które miały miejsce na Zachodzie: we Francji, w Niemczech, we Włoszech, w Ameryce i w ruchach w Europie Środkowowschodniej bardzo trudno znaleźć wspólny </a:t>
            </a:r>
            <a:r>
              <a:rPr lang="pl-PL" sz="2000" dirty="0" smtClean="0"/>
              <a:t>mianownik</a:t>
            </a:r>
          </a:p>
          <a:p>
            <a:r>
              <a:rPr lang="pl-PL" sz="2000" dirty="0" smtClean="0"/>
              <a:t>Są </a:t>
            </a:r>
            <a:r>
              <a:rPr lang="pl-PL" sz="2000" dirty="0"/>
              <a:t>to ruchy o odmiennym charakterze i odmiennych celach. </a:t>
            </a:r>
            <a:r>
              <a:rPr lang="pl-PL" sz="2000" b="1" dirty="0"/>
              <a:t>Jednak we wszystkich tych ruchach chodzi o wolność.</a:t>
            </a:r>
            <a:r>
              <a:rPr lang="pl-PL" sz="2000" dirty="0"/>
              <a:t> Apetyt wolności, który występuje w młodym pokoleniu w tym czasie znajduje różne sposoby ekspresji.</a:t>
            </a:r>
          </a:p>
        </p:txBody>
      </p:sp>
    </p:spTree>
    <p:extLst>
      <p:ext uri="{BB962C8B-B14F-4D97-AF65-F5344CB8AC3E}">
        <p14:creationId xmlns:p14="http://schemas.microsoft.com/office/powerpoint/2010/main" val="139169134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ctrTitle"/>
          </p:nvPr>
        </p:nvSpPr>
        <p:spPr>
          <a:xfrm>
            <a:off x="721420" y="1268761"/>
            <a:ext cx="7772400" cy="1080120"/>
          </a:xfrm>
        </p:spPr>
        <p:txBody>
          <a:bodyPr>
            <a:noAutofit/>
          </a:bodyPr>
          <a:lstStyle/>
          <a:p>
            <a:r>
              <a:rPr lang="pl-PL" altLang="pl-PL" sz="4800" b="1" dirty="0"/>
              <a:t>Wybuch II Wojny Światowej</a:t>
            </a:r>
            <a:endParaRPr lang="pl-PL" sz="4800" dirty="0"/>
          </a:p>
        </p:txBody>
      </p:sp>
      <p:sp>
        <p:nvSpPr>
          <p:cNvPr id="3" name="Podtytuł 2"/>
          <p:cNvSpPr>
            <a:spLocks noGrp="1"/>
          </p:cNvSpPr>
          <p:nvPr>
            <p:ph type="subTitle" idx="1"/>
          </p:nvPr>
        </p:nvSpPr>
        <p:spPr>
          <a:xfrm>
            <a:off x="251520" y="5733256"/>
            <a:ext cx="8784976" cy="1752600"/>
          </a:xfrm>
        </p:spPr>
        <p:txBody>
          <a:bodyPr>
            <a:normAutofit/>
          </a:bodyPr>
          <a:lstStyle/>
          <a:p>
            <a:r>
              <a:rPr lang="pl-PL" sz="1400" dirty="0" smtClean="0"/>
              <a:t>Projekt „For the </a:t>
            </a:r>
            <a:r>
              <a:rPr lang="pl-PL" sz="1400" dirty="0" err="1" smtClean="0"/>
              <a:t>Future</a:t>
            </a:r>
            <a:r>
              <a:rPr lang="pl-PL" sz="1400" dirty="0" smtClean="0"/>
              <a:t>” współfinansowany w ramach unijnego programu „Europa </a:t>
            </a:r>
            <a:r>
              <a:rPr lang="pl-PL" sz="1400" dirty="0"/>
              <a:t>dla </a:t>
            </a:r>
            <a:r>
              <a:rPr lang="pl-PL" sz="1400" dirty="0" smtClean="0"/>
              <a:t>Obywateli”</a:t>
            </a:r>
          </a:p>
          <a:p>
            <a:r>
              <a:rPr lang="pl-PL" sz="1400" dirty="0" smtClean="0"/>
              <a:t> </a:t>
            </a:r>
            <a:r>
              <a:rPr lang="pl-PL" sz="1400" dirty="0"/>
              <a:t>– Komponent 2. Demokratyczne zaangażowanie i uczestnictwo </a:t>
            </a:r>
            <a:r>
              <a:rPr lang="pl-PL" sz="1400" dirty="0" smtClean="0"/>
              <a:t>obywatelskie </a:t>
            </a:r>
          </a:p>
          <a:p>
            <a:r>
              <a:rPr lang="pl-PL" sz="1400" dirty="0" smtClean="0"/>
              <a:t>DZIAŁANIE </a:t>
            </a:r>
            <a:r>
              <a:rPr lang="pl-PL" sz="1400" dirty="0"/>
              <a:t>2.1 Partnerstwo miast</a:t>
            </a:r>
          </a:p>
          <a:p>
            <a:endParaRPr lang="pl-PL" b="1" dirty="0" smtClean="0"/>
          </a:p>
          <a:p>
            <a:endParaRPr lang="pl-PL" dirty="0"/>
          </a:p>
        </p:txBody>
      </p:sp>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740352" y="548680"/>
            <a:ext cx="490215" cy="56793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descr="E:\tom-server\WNIOSKI I PROJEKTY\TOWN TWINNING 2008, 2009, 2010\TT 2018\do wykorzystania robocze\Logo.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55576" y="71683"/>
            <a:ext cx="2088232" cy="1475651"/>
          </a:xfrm>
          <a:prstGeom prst="rect">
            <a:avLst/>
          </a:prstGeom>
          <a:noFill/>
          <a:extLst>
            <a:ext uri="{909E8E84-426E-40DD-AFC4-6F175D3DCCD1}">
              <a14:hiddenFill xmlns:a14="http://schemas.microsoft.com/office/drawing/2010/main">
                <a:solidFill>
                  <a:srgbClr val="FFFFFF"/>
                </a:solidFill>
              </a14:hiddenFill>
            </a:ext>
          </a:extLst>
        </p:spPr>
      </p:pic>
      <p:sp>
        <p:nvSpPr>
          <p:cNvPr id="6" name="Tytuł 1"/>
          <p:cNvSpPr txBox="1">
            <a:spLocks/>
          </p:cNvSpPr>
          <p:nvPr/>
        </p:nvSpPr>
        <p:spPr>
          <a:xfrm>
            <a:off x="395536" y="2550842"/>
            <a:ext cx="8424936" cy="108012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pl-PL" altLang="pl-PL" sz="2000" dirty="0"/>
              <a:t>1 września 1939 roku o godz. 4:45 niemiecki pancernik Schleswig Holstein ostrzelał polską składnicę broni na Westerplatte koło </a:t>
            </a:r>
            <a:r>
              <a:rPr lang="pl-PL" altLang="pl-PL" sz="2000" dirty="0" smtClean="0"/>
              <a:t>Gdańska.</a:t>
            </a:r>
            <a:br>
              <a:rPr lang="pl-PL" altLang="pl-PL" sz="2000" dirty="0" smtClean="0"/>
            </a:br>
            <a:r>
              <a:rPr lang="pl-PL" altLang="pl-PL" sz="2000" dirty="0" smtClean="0"/>
              <a:t>Załoga </a:t>
            </a:r>
            <a:r>
              <a:rPr lang="pl-PL" altLang="pl-PL" sz="2000" dirty="0"/>
              <a:t>złożona z 200 żołnierzy walczyła przez 7 dni, choć zgodnie z rozkazem dowództwa miała się bronić tylko 12 godzin</a:t>
            </a:r>
            <a:endParaRPr lang="pl-PL" sz="2000" dirty="0"/>
          </a:p>
        </p:txBody>
      </p:sp>
      <p:sp>
        <p:nvSpPr>
          <p:cNvPr id="4" name="AutoShape 2" descr="Znalezione obrazy dla zapytania II wojna Åwiatowa"/>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pl-PL"/>
          </a:p>
        </p:txBody>
      </p:sp>
      <p:pic>
        <p:nvPicPr>
          <p:cNvPr id="1028" name="Picture 4" descr="Znalezione obrazy dla zapytania II wojna Åwiatowa"/>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491880" y="3824930"/>
            <a:ext cx="2543521" cy="1746997"/>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Znalezione obrazy dla zapytania II wojna Åwiatowa"/>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199893" y="3824930"/>
            <a:ext cx="2379266" cy="1730376"/>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Znalezione obrazy dla zapytania II wojna Åwiatowa"/>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55576" y="3831950"/>
            <a:ext cx="2641799" cy="174699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3924665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ctrTitle"/>
          </p:nvPr>
        </p:nvSpPr>
        <p:spPr>
          <a:xfrm>
            <a:off x="755576" y="832646"/>
            <a:ext cx="7772400" cy="1366826"/>
          </a:xfrm>
        </p:spPr>
        <p:txBody>
          <a:bodyPr>
            <a:noAutofit/>
          </a:bodyPr>
          <a:lstStyle/>
          <a:p>
            <a:r>
              <a:rPr lang="pl-PL" sz="4800" b="1" dirty="0"/>
              <a:t>Europa </a:t>
            </a:r>
            <a:r>
              <a:rPr lang="pl-PL" sz="4800" b="1" dirty="0" smtClean="0"/>
              <a:t/>
            </a:r>
            <a:br>
              <a:rPr lang="pl-PL" sz="4800" b="1" dirty="0" smtClean="0"/>
            </a:br>
            <a:r>
              <a:rPr lang="pl-PL" sz="4800" b="1" dirty="0" smtClean="0"/>
              <a:t>dziedzictwo </a:t>
            </a:r>
            <a:r>
              <a:rPr lang="pl-PL" sz="4800" b="1" dirty="0"/>
              <a:t>roku 1968</a:t>
            </a:r>
          </a:p>
        </p:txBody>
      </p:sp>
      <p:sp>
        <p:nvSpPr>
          <p:cNvPr id="3" name="Podtytuł 2"/>
          <p:cNvSpPr>
            <a:spLocks noGrp="1"/>
          </p:cNvSpPr>
          <p:nvPr>
            <p:ph type="subTitle" idx="1"/>
          </p:nvPr>
        </p:nvSpPr>
        <p:spPr>
          <a:xfrm>
            <a:off x="251520" y="5733256"/>
            <a:ext cx="8784976" cy="1752600"/>
          </a:xfrm>
        </p:spPr>
        <p:txBody>
          <a:bodyPr>
            <a:normAutofit/>
          </a:bodyPr>
          <a:lstStyle/>
          <a:p>
            <a:r>
              <a:rPr lang="pl-PL" sz="1400" dirty="0" smtClean="0"/>
              <a:t>Projekt „For the </a:t>
            </a:r>
            <a:r>
              <a:rPr lang="pl-PL" sz="1400" dirty="0" err="1" smtClean="0"/>
              <a:t>Future</a:t>
            </a:r>
            <a:r>
              <a:rPr lang="pl-PL" sz="1400" dirty="0" smtClean="0"/>
              <a:t>” współfinansowany w ramach unijnego programu „Europa </a:t>
            </a:r>
            <a:r>
              <a:rPr lang="pl-PL" sz="1400" dirty="0"/>
              <a:t>dla </a:t>
            </a:r>
            <a:r>
              <a:rPr lang="pl-PL" sz="1400" dirty="0" smtClean="0"/>
              <a:t>Obywateli”</a:t>
            </a:r>
          </a:p>
          <a:p>
            <a:r>
              <a:rPr lang="pl-PL" sz="1400" dirty="0" smtClean="0"/>
              <a:t> </a:t>
            </a:r>
            <a:r>
              <a:rPr lang="pl-PL" sz="1400" dirty="0"/>
              <a:t>– Komponent 2. Demokratyczne zaangażowanie i uczestnictwo </a:t>
            </a:r>
            <a:r>
              <a:rPr lang="pl-PL" sz="1400" dirty="0" smtClean="0"/>
              <a:t>obywatelskie </a:t>
            </a:r>
          </a:p>
          <a:p>
            <a:r>
              <a:rPr lang="pl-PL" sz="1400" dirty="0" smtClean="0"/>
              <a:t>DZIAŁANIE </a:t>
            </a:r>
            <a:r>
              <a:rPr lang="pl-PL" sz="1400" dirty="0"/>
              <a:t>2.1 Partnerstwo miast</a:t>
            </a:r>
          </a:p>
          <a:p>
            <a:endParaRPr lang="pl-PL" b="1" dirty="0" smtClean="0"/>
          </a:p>
          <a:p>
            <a:endParaRPr lang="pl-PL" dirty="0"/>
          </a:p>
        </p:txBody>
      </p:sp>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740352" y="548680"/>
            <a:ext cx="490215" cy="56793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descr="E:\tom-server\WNIOSKI I PROJEKTY\TOWN TWINNING 2008, 2009, 2010\TT 2018\do wykorzystania robocze\Logo.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55576" y="71683"/>
            <a:ext cx="2088232" cy="1475651"/>
          </a:xfrm>
          <a:prstGeom prst="rect">
            <a:avLst/>
          </a:prstGeom>
          <a:noFill/>
          <a:extLst>
            <a:ext uri="{909E8E84-426E-40DD-AFC4-6F175D3DCCD1}">
              <a14:hiddenFill xmlns:a14="http://schemas.microsoft.com/office/drawing/2010/main">
                <a:solidFill>
                  <a:srgbClr val="FFFFFF"/>
                </a:solidFill>
              </a14:hiddenFill>
            </a:ext>
          </a:extLst>
        </p:spPr>
      </p:pic>
      <p:sp>
        <p:nvSpPr>
          <p:cNvPr id="7" name="Tytuł 1"/>
          <p:cNvSpPr txBox="1">
            <a:spLocks/>
          </p:cNvSpPr>
          <p:nvPr/>
        </p:nvSpPr>
        <p:spPr>
          <a:xfrm>
            <a:off x="755576" y="3584724"/>
            <a:ext cx="7772400" cy="1872208"/>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endParaRPr lang="pl-PL" sz="1400" dirty="0"/>
          </a:p>
        </p:txBody>
      </p:sp>
      <p:sp>
        <p:nvSpPr>
          <p:cNvPr id="4" name="Prostokąt 3"/>
          <p:cNvSpPr/>
          <p:nvPr/>
        </p:nvSpPr>
        <p:spPr>
          <a:xfrm>
            <a:off x="530176" y="2564904"/>
            <a:ext cx="8136904" cy="2954655"/>
          </a:xfrm>
          <a:prstGeom prst="rect">
            <a:avLst/>
          </a:prstGeom>
        </p:spPr>
        <p:txBody>
          <a:bodyPr wrap="square">
            <a:spAutoFit/>
          </a:bodyPr>
          <a:lstStyle/>
          <a:p>
            <a:pPr algn="ctr"/>
            <a:r>
              <a:rPr lang="pl-PL" sz="2400" b="1" dirty="0"/>
              <a:t>Socjalizm z ludzką twarzą</a:t>
            </a:r>
          </a:p>
          <a:p>
            <a:r>
              <a:rPr lang="pl-PL" dirty="0"/>
              <a:t> </a:t>
            </a:r>
          </a:p>
          <a:p>
            <a:r>
              <a:rPr lang="pl-PL" dirty="0"/>
              <a:t>To, co się działo w Polsce i w Czechosłowacji wpisuje się w pewien rytm ruchów </a:t>
            </a:r>
            <a:r>
              <a:rPr lang="pl-PL" dirty="0" smtClean="0"/>
              <a:t>kontestacyjnych. </a:t>
            </a:r>
          </a:p>
          <a:p>
            <a:r>
              <a:rPr lang="pl-PL" dirty="0" smtClean="0"/>
              <a:t>W </a:t>
            </a:r>
            <a:r>
              <a:rPr lang="pl-PL" dirty="0"/>
              <a:t>1956 roku rewolucja węgierska zostaje złamana przez wkroczenie armii radzieckiej. Węgry zostały zdławione, Polska zaduszona, tymczasem Czesi i Słowacy wiosną 1968 cieszą się promieniejącym nurtem wolności. Odbywają się debaty literackie, tak jak to było w Budapeszcie i w Warszawie w 1956 roku. </a:t>
            </a:r>
            <a:endParaRPr lang="pl-PL" dirty="0" smtClean="0"/>
          </a:p>
          <a:p>
            <a:r>
              <a:rPr lang="pl-PL" dirty="0" smtClean="0"/>
              <a:t>Nurt </a:t>
            </a:r>
            <a:r>
              <a:rPr lang="pl-PL" dirty="0"/>
              <a:t>polityczny w Czechosłowacji stawia na reformatorską transformację systemu na drodze rewizji założeń realnego socjalizmu.</a:t>
            </a:r>
          </a:p>
        </p:txBody>
      </p:sp>
    </p:spTree>
    <p:extLst>
      <p:ext uri="{BB962C8B-B14F-4D97-AF65-F5344CB8AC3E}">
        <p14:creationId xmlns:p14="http://schemas.microsoft.com/office/powerpoint/2010/main" val="234757763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ctrTitle"/>
          </p:nvPr>
        </p:nvSpPr>
        <p:spPr>
          <a:xfrm>
            <a:off x="755576" y="832646"/>
            <a:ext cx="7772400" cy="1366826"/>
          </a:xfrm>
        </p:spPr>
        <p:txBody>
          <a:bodyPr>
            <a:noAutofit/>
          </a:bodyPr>
          <a:lstStyle/>
          <a:p>
            <a:r>
              <a:rPr lang="pl-PL" sz="4800" b="1" dirty="0"/>
              <a:t>Europa </a:t>
            </a:r>
            <a:r>
              <a:rPr lang="pl-PL" sz="4800" b="1" dirty="0" smtClean="0"/>
              <a:t/>
            </a:r>
            <a:br>
              <a:rPr lang="pl-PL" sz="4800" b="1" dirty="0" smtClean="0"/>
            </a:br>
            <a:r>
              <a:rPr lang="pl-PL" sz="4800" b="1" dirty="0" smtClean="0"/>
              <a:t>dziedzictwo </a:t>
            </a:r>
            <a:r>
              <a:rPr lang="pl-PL" sz="4800" b="1" dirty="0"/>
              <a:t>roku 1968</a:t>
            </a:r>
          </a:p>
        </p:txBody>
      </p:sp>
      <p:sp>
        <p:nvSpPr>
          <p:cNvPr id="3" name="Podtytuł 2"/>
          <p:cNvSpPr>
            <a:spLocks noGrp="1"/>
          </p:cNvSpPr>
          <p:nvPr>
            <p:ph type="subTitle" idx="1"/>
          </p:nvPr>
        </p:nvSpPr>
        <p:spPr>
          <a:xfrm>
            <a:off x="251520" y="5733256"/>
            <a:ext cx="8784976" cy="1752600"/>
          </a:xfrm>
        </p:spPr>
        <p:txBody>
          <a:bodyPr>
            <a:normAutofit/>
          </a:bodyPr>
          <a:lstStyle/>
          <a:p>
            <a:r>
              <a:rPr lang="pl-PL" sz="1400" dirty="0" smtClean="0"/>
              <a:t>Projekt „For the </a:t>
            </a:r>
            <a:r>
              <a:rPr lang="pl-PL" sz="1400" dirty="0" err="1" smtClean="0"/>
              <a:t>Future</a:t>
            </a:r>
            <a:r>
              <a:rPr lang="pl-PL" sz="1400" dirty="0" smtClean="0"/>
              <a:t>” współfinansowany w ramach unijnego programu „Europa </a:t>
            </a:r>
            <a:r>
              <a:rPr lang="pl-PL" sz="1400" dirty="0"/>
              <a:t>dla </a:t>
            </a:r>
            <a:r>
              <a:rPr lang="pl-PL" sz="1400" dirty="0" smtClean="0"/>
              <a:t>Obywateli”</a:t>
            </a:r>
          </a:p>
          <a:p>
            <a:r>
              <a:rPr lang="pl-PL" sz="1400" dirty="0" smtClean="0"/>
              <a:t> </a:t>
            </a:r>
            <a:r>
              <a:rPr lang="pl-PL" sz="1400" dirty="0"/>
              <a:t>– Komponent 2. Demokratyczne zaangażowanie i uczestnictwo </a:t>
            </a:r>
            <a:r>
              <a:rPr lang="pl-PL" sz="1400" dirty="0" smtClean="0"/>
              <a:t>obywatelskie </a:t>
            </a:r>
          </a:p>
          <a:p>
            <a:r>
              <a:rPr lang="pl-PL" sz="1400" dirty="0" smtClean="0"/>
              <a:t>DZIAŁANIE </a:t>
            </a:r>
            <a:r>
              <a:rPr lang="pl-PL" sz="1400" dirty="0"/>
              <a:t>2.1 Partnerstwo miast</a:t>
            </a:r>
          </a:p>
          <a:p>
            <a:endParaRPr lang="pl-PL" b="1" dirty="0" smtClean="0"/>
          </a:p>
          <a:p>
            <a:endParaRPr lang="pl-PL" dirty="0"/>
          </a:p>
        </p:txBody>
      </p:sp>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740352" y="548680"/>
            <a:ext cx="490215" cy="56793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descr="E:\tom-server\WNIOSKI I PROJEKTY\TOWN TWINNING 2008, 2009, 2010\TT 2018\do wykorzystania robocze\Logo.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55576" y="71683"/>
            <a:ext cx="2088232" cy="1475651"/>
          </a:xfrm>
          <a:prstGeom prst="rect">
            <a:avLst/>
          </a:prstGeom>
          <a:noFill/>
          <a:extLst>
            <a:ext uri="{909E8E84-426E-40DD-AFC4-6F175D3DCCD1}">
              <a14:hiddenFill xmlns:a14="http://schemas.microsoft.com/office/drawing/2010/main">
                <a:solidFill>
                  <a:srgbClr val="FFFFFF"/>
                </a:solidFill>
              </a14:hiddenFill>
            </a:ext>
          </a:extLst>
        </p:spPr>
      </p:pic>
      <p:sp>
        <p:nvSpPr>
          <p:cNvPr id="7" name="Tytuł 1"/>
          <p:cNvSpPr txBox="1">
            <a:spLocks/>
          </p:cNvSpPr>
          <p:nvPr/>
        </p:nvSpPr>
        <p:spPr>
          <a:xfrm>
            <a:off x="755576" y="3584724"/>
            <a:ext cx="7772400" cy="1872208"/>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endParaRPr lang="pl-PL" sz="1400" dirty="0"/>
          </a:p>
        </p:txBody>
      </p:sp>
      <p:sp>
        <p:nvSpPr>
          <p:cNvPr id="4" name="Prostokąt 3"/>
          <p:cNvSpPr/>
          <p:nvPr/>
        </p:nvSpPr>
        <p:spPr>
          <a:xfrm>
            <a:off x="755700" y="2276872"/>
            <a:ext cx="7474991" cy="1169551"/>
          </a:xfrm>
          <a:prstGeom prst="rect">
            <a:avLst/>
          </a:prstGeom>
        </p:spPr>
        <p:txBody>
          <a:bodyPr wrap="square">
            <a:spAutoFit/>
          </a:bodyPr>
          <a:lstStyle/>
          <a:p>
            <a:r>
              <a:rPr lang="pl-PL" sz="1400" dirty="0"/>
              <a:t>W Polsce ferment wśród młodzieży studenckiej znajduje ujście poza sceną publiczną, powszechną. W marcu 1968 roku mają miejsce demonstracje studenckie, strajki na Uniwersytecie i na Politechnice Warszawskiej. Protesty koncentrują się wokół elementu symbolicznego. "Dziady" w Teatrze Narodowym przypominają, co pisał Mickiewicz o wolności, a zwłaszcza o Rosji. Zdania, które padają na scenie są zdaniami, które krystalizują wyzwoleńcze dążenia polskiej młodzieży.</a:t>
            </a:r>
          </a:p>
        </p:txBody>
      </p:sp>
      <p:pic>
        <p:nvPicPr>
          <p:cNvPr id="1741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48060" y="3584724"/>
            <a:ext cx="7379918" cy="214235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34757763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odtytuł 2"/>
          <p:cNvSpPr>
            <a:spLocks noGrp="1"/>
          </p:cNvSpPr>
          <p:nvPr>
            <p:ph type="subTitle" idx="1"/>
          </p:nvPr>
        </p:nvSpPr>
        <p:spPr>
          <a:xfrm>
            <a:off x="251520" y="5733256"/>
            <a:ext cx="8784976" cy="1752600"/>
          </a:xfrm>
        </p:spPr>
        <p:txBody>
          <a:bodyPr>
            <a:normAutofit/>
          </a:bodyPr>
          <a:lstStyle/>
          <a:p>
            <a:r>
              <a:rPr lang="pl-PL" sz="1400" dirty="0" smtClean="0"/>
              <a:t>Projekt „For the </a:t>
            </a:r>
            <a:r>
              <a:rPr lang="pl-PL" sz="1400" dirty="0" err="1" smtClean="0"/>
              <a:t>Future</a:t>
            </a:r>
            <a:r>
              <a:rPr lang="pl-PL" sz="1400" dirty="0" smtClean="0"/>
              <a:t>” współfinansowany w ramach unijnego programu „Europa </a:t>
            </a:r>
            <a:r>
              <a:rPr lang="pl-PL" sz="1400" dirty="0"/>
              <a:t>dla </a:t>
            </a:r>
            <a:r>
              <a:rPr lang="pl-PL" sz="1400" dirty="0" smtClean="0"/>
              <a:t>Obywateli”</a:t>
            </a:r>
          </a:p>
          <a:p>
            <a:r>
              <a:rPr lang="pl-PL" sz="1400" dirty="0" smtClean="0"/>
              <a:t> </a:t>
            </a:r>
            <a:r>
              <a:rPr lang="pl-PL" sz="1400" dirty="0"/>
              <a:t>– Komponent 2. Demokratyczne zaangażowanie i uczestnictwo </a:t>
            </a:r>
            <a:r>
              <a:rPr lang="pl-PL" sz="1400" dirty="0" smtClean="0"/>
              <a:t>obywatelskie </a:t>
            </a:r>
          </a:p>
          <a:p>
            <a:r>
              <a:rPr lang="pl-PL" sz="1400" dirty="0" smtClean="0"/>
              <a:t>DZIAŁANIE </a:t>
            </a:r>
            <a:r>
              <a:rPr lang="pl-PL" sz="1400" dirty="0"/>
              <a:t>2.1 Partnerstwo miast</a:t>
            </a:r>
          </a:p>
          <a:p>
            <a:endParaRPr lang="pl-PL" b="1" dirty="0" smtClean="0"/>
          </a:p>
          <a:p>
            <a:endParaRPr lang="pl-PL" dirty="0"/>
          </a:p>
        </p:txBody>
      </p:sp>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740352" y="548680"/>
            <a:ext cx="490215" cy="56793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descr="E:\tom-server\WNIOSKI I PROJEKTY\TOWN TWINNING 2008, 2009, 2010\TT 2018\do wykorzystania robocze\Logo.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55576" y="71683"/>
            <a:ext cx="2088232" cy="1475651"/>
          </a:xfrm>
          <a:prstGeom prst="rect">
            <a:avLst/>
          </a:prstGeom>
          <a:noFill/>
          <a:extLst>
            <a:ext uri="{909E8E84-426E-40DD-AFC4-6F175D3DCCD1}">
              <a14:hiddenFill xmlns:a14="http://schemas.microsoft.com/office/drawing/2010/main">
                <a:solidFill>
                  <a:srgbClr val="FFFFFF"/>
                </a:solidFill>
              </a14:hiddenFill>
            </a:ext>
          </a:extLst>
        </p:spPr>
      </p:pic>
      <p:sp>
        <p:nvSpPr>
          <p:cNvPr id="7" name="Tytuł 1"/>
          <p:cNvSpPr txBox="1">
            <a:spLocks/>
          </p:cNvSpPr>
          <p:nvPr/>
        </p:nvSpPr>
        <p:spPr>
          <a:xfrm>
            <a:off x="755576" y="2636912"/>
            <a:ext cx="7772400" cy="216024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endParaRPr lang="pl-PL" sz="1400" dirty="0"/>
          </a:p>
        </p:txBody>
      </p:sp>
      <p:sp>
        <p:nvSpPr>
          <p:cNvPr id="8" name="Tytuł 1"/>
          <p:cNvSpPr txBox="1">
            <a:spLocks/>
          </p:cNvSpPr>
          <p:nvPr/>
        </p:nvSpPr>
        <p:spPr>
          <a:xfrm>
            <a:off x="755576" y="832646"/>
            <a:ext cx="7772400" cy="1366826"/>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pl-PL" sz="4800" b="1" smtClean="0"/>
              <a:t>Europa </a:t>
            </a:r>
            <a:br>
              <a:rPr lang="pl-PL" sz="4800" b="1" smtClean="0"/>
            </a:br>
            <a:r>
              <a:rPr lang="pl-PL" sz="4800" b="1" smtClean="0"/>
              <a:t>dziedzictwo roku 1968</a:t>
            </a:r>
            <a:endParaRPr lang="pl-PL" sz="4800" b="1" dirty="0"/>
          </a:p>
        </p:txBody>
      </p:sp>
      <p:sp>
        <p:nvSpPr>
          <p:cNvPr id="5" name="Prostokąt 4"/>
          <p:cNvSpPr/>
          <p:nvPr/>
        </p:nvSpPr>
        <p:spPr>
          <a:xfrm>
            <a:off x="971600" y="2348880"/>
            <a:ext cx="7556376" cy="1477328"/>
          </a:xfrm>
          <a:prstGeom prst="rect">
            <a:avLst/>
          </a:prstGeom>
        </p:spPr>
        <p:txBody>
          <a:bodyPr wrap="square">
            <a:spAutoFit/>
          </a:bodyPr>
          <a:lstStyle/>
          <a:p>
            <a:r>
              <a:rPr lang="pl-PL" dirty="0"/>
              <a:t>Z perspektywy </a:t>
            </a:r>
            <a:r>
              <a:rPr lang="pl-PL" dirty="0" smtClean="0"/>
              <a:t>pięciu </a:t>
            </a:r>
            <a:r>
              <a:rPr lang="pl-PL" dirty="0"/>
              <a:t>dekad, rok 1968 stał się jednym z kamieni milowych europejskiej historii, choć przybrał odmienne formy w krajach po obu stronach żelaznej kurtyny. </a:t>
            </a:r>
            <a:endParaRPr lang="pl-PL" dirty="0" smtClean="0"/>
          </a:p>
          <a:p>
            <a:r>
              <a:rPr lang="pl-PL" dirty="0" smtClean="0"/>
              <a:t>Zmiany </a:t>
            </a:r>
            <a:r>
              <a:rPr lang="pl-PL" dirty="0"/>
              <a:t>odegrały ogromną rolę w formowaniu dzisiejszej zjednoczonej Europy, którą reprezentuje obecnie Parlament Europejski. </a:t>
            </a:r>
            <a:endParaRPr lang="pl-PL" dirty="0" smtClean="0"/>
          </a:p>
        </p:txBody>
      </p:sp>
      <p:pic>
        <p:nvPicPr>
          <p:cNvPr id="22530" name="Picture 2" descr="Znalezione obrazy dla zapytania unia europejska"/>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15094" y="4005064"/>
            <a:ext cx="7115473" cy="177359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0753147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9" name="Picture 1" descr="X:\Town Twining 2018\For the Future Zator.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85863" y="46038"/>
            <a:ext cx="6770687" cy="67659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5124646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ctrTitle"/>
          </p:nvPr>
        </p:nvSpPr>
        <p:spPr>
          <a:xfrm>
            <a:off x="746944" y="1141517"/>
            <a:ext cx="7772400" cy="991340"/>
          </a:xfrm>
        </p:spPr>
        <p:txBody>
          <a:bodyPr>
            <a:noAutofit/>
          </a:bodyPr>
          <a:lstStyle/>
          <a:p>
            <a:r>
              <a:rPr lang="pl-PL" sz="4800" b="1" dirty="0" smtClean="0"/>
              <a:t>„</a:t>
            </a:r>
            <a:r>
              <a:rPr lang="pl-PL" sz="4800" b="1" dirty="0"/>
              <a:t>D</a:t>
            </a:r>
            <a:r>
              <a:rPr lang="pl-PL" sz="4800" b="1" dirty="0" smtClean="0"/>
              <a:t>ziwna </a:t>
            </a:r>
            <a:r>
              <a:rPr lang="pl-PL" sz="4800" b="1" dirty="0"/>
              <a:t>wojna</a:t>
            </a:r>
            <a:r>
              <a:rPr lang="pl-PL" sz="2800" dirty="0"/>
              <a:t>”</a:t>
            </a:r>
          </a:p>
        </p:txBody>
      </p:sp>
      <p:sp>
        <p:nvSpPr>
          <p:cNvPr id="3" name="Podtytuł 2"/>
          <p:cNvSpPr>
            <a:spLocks noGrp="1"/>
          </p:cNvSpPr>
          <p:nvPr>
            <p:ph type="subTitle" idx="1"/>
          </p:nvPr>
        </p:nvSpPr>
        <p:spPr>
          <a:xfrm>
            <a:off x="251520" y="5733256"/>
            <a:ext cx="8784976" cy="1752600"/>
          </a:xfrm>
        </p:spPr>
        <p:txBody>
          <a:bodyPr>
            <a:normAutofit/>
          </a:bodyPr>
          <a:lstStyle/>
          <a:p>
            <a:r>
              <a:rPr lang="pl-PL" sz="1400" dirty="0" smtClean="0"/>
              <a:t>Projekt „For the </a:t>
            </a:r>
            <a:r>
              <a:rPr lang="pl-PL" sz="1400" dirty="0" err="1" smtClean="0"/>
              <a:t>Future</a:t>
            </a:r>
            <a:r>
              <a:rPr lang="pl-PL" sz="1400" dirty="0" smtClean="0"/>
              <a:t>” współfinansowany w ramach unijnego programu „Europa </a:t>
            </a:r>
            <a:r>
              <a:rPr lang="pl-PL" sz="1400" dirty="0"/>
              <a:t>dla </a:t>
            </a:r>
            <a:r>
              <a:rPr lang="pl-PL" sz="1400" dirty="0" smtClean="0"/>
              <a:t>Obywateli”</a:t>
            </a:r>
          </a:p>
          <a:p>
            <a:r>
              <a:rPr lang="pl-PL" sz="1400" dirty="0" smtClean="0"/>
              <a:t> </a:t>
            </a:r>
            <a:r>
              <a:rPr lang="pl-PL" sz="1400" dirty="0"/>
              <a:t>– Komponent 2. Demokratyczne zaangażowanie i uczestnictwo </a:t>
            </a:r>
            <a:r>
              <a:rPr lang="pl-PL" sz="1400" dirty="0" smtClean="0"/>
              <a:t>obywatelskie </a:t>
            </a:r>
          </a:p>
          <a:p>
            <a:r>
              <a:rPr lang="pl-PL" sz="1400" dirty="0" smtClean="0"/>
              <a:t>DZIAŁANIE </a:t>
            </a:r>
            <a:r>
              <a:rPr lang="pl-PL" sz="1400" dirty="0"/>
              <a:t>2.1 Partnerstwo miast</a:t>
            </a:r>
          </a:p>
          <a:p>
            <a:endParaRPr lang="pl-PL" b="1" dirty="0" smtClean="0"/>
          </a:p>
          <a:p>
            <a:endParaRPr lang="pl-PL" dirty="0"/>
          </a:p>
        </p:txBody>
      </p:sp>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740352" y="548680"/>
            <a:ext cx="490215" cy="56793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descr="E:\tom-server\WNIOSKI I PROJEKTY\TOWN TWINNING 2008, 2009, 2010\TT 2018\do wykorzystania robocze\Logo.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55576" y="71683"/>
            <a:ext cx="2088232" cy="1475651"/>
          </a:xfrm>
          <a:prstGeom prst="rect">
            <a:avLst/>
          </a:prstGeom>
          <a:noFill/>
          <a:extLst>
            <a:ext uri="{909E8E84-426E-40DD-AFC4-6F175D3DCCD1}">
              <a14:hiddenFill xmlns:a14="http://schemas.microsoft.com/office/drawing/2010/main">
                <a:solidFill>
                  <a:srgbClr val="FFFFFF"/>
                </a:solidFill>
              </a14:hiddenFill>
            </a:ext>
          </a:extLst>
        </p:spPr>
      </p:pic>
      <p:sp>
        <p:nvSpPr>
          <p:cNvPr id="6" name="Tytuł 1"/>
          <p:cNvSpPr txBox="1">
            <a:spLocks/>
          </p:cNvSpPr>
          <p:nvPr/>
        </p:nvSpPr>
        <p:spPr>
          <a:xfrm>
            <a:off x="755576" y="2060848"/>
            <a:ext cx="7772400" cy="1584176"/>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pl-PL" sz="2400" b="1" dirty="0" smtClean="0"/>
              <a:t>W konsekwencji agresji Niemiec na Polskę W konsekwencji w wykonaniu zobowiązań sojuszniczych wobec Polski 3 września Francja i Wielka Brytania znalazły się w stanie wojny z III Rzeszą</a:t>
            </a:r>
            <a:endParaRPr lang="pl-PL" sz="2400" dirty="0"/>
          </a:p>
        </p:txBody>
      </p:sp>
      <p:pic>
        <p:nvPicPr>
          <p:cNvPr id="3074" name="Picture 2" descr="Znalezione obrazy dla zapytania dziwna wojna"/>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43608" y="3655036"/>
            <a:ext cx="2474873" cy="1887092"/>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Znalezione obrazy dla zapytania dziwna wojna francja"/>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727636" y="3645024"/>
            <a:ext cx="3469891" cy="190711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3924665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ctrTitle"/>
          </p:nvPr>
        </p:nvSpPr>
        <p:spPr>
          <a:xfrm>
            <a:off x="467544" y="1412777"/>
            <a:ext cx="8352928" cy="864096"/>
          </a:xfrm>
        </p:spPr>
        <p:txBody>
          <a:bodyPr>
            <a:noAutofit/>
          </a:bodyPr>
          <a:lstStyle/>
          <a:p>
            <a:r>
              <a:rPr lang="pl-PL" sz="4000" b="1" dirty="0"/>
              <a:t>Agresja ZSRR na Polskę 17 września</a:t>
            </a:r>
          </a:p>
        </p:txBody>
      </p:sp>
      <p:sp>
        <p:nvSpPr>
          <p:cNvPr id="3" name="Podtytuł 2"/>
          <p:cNvSpPr>
            <a:spLocks noGrp="1"/>
          </p:cNvSpPr>
          <p:nvPr>
            <p:ph type="subTitle" idx="1"/>
          </p:nvPr>
        </p:nvSpPr>
        <p:spPr>
          <a:xfrm>
            <a:off x="251520" y="5733256"/>
            <a:ext cx="8784976" cy="1752600"/>
          </a:xfrm>
        </p:spPr>
        <p:txBody>
          <a:bodyPr>
            <a:normAutofit/>
          </a:bodyPr>
          <a:lstStyle/>
          <a:p>
            <a:r>
              <a:rPr lang="pl-PL" sz="1400" dirty="0" smtClean="0"/>
              <a:t>Projekt „For the </a:t>
            </a:r>
            <a:r>
              <a:rPr lang="pl-PL" sz="1400" dirty="0" err="1" smtClean="0"/>
              <a:t>Future</a:t>
            </a:r>
            <a:r>
              <a:rPr lang="pl-PL" sz="1400" dirty="0" smtClean="0"/>
              <a:t>” współfinansowany w ramach unijnego programu „Europa </a:t>
            </a:r>
            <a:r>
              <a:rPr lang="pl-PL" sz="1400" dirty="0"/>
              <a:t>dla </a:t>
            </a:r>
            <a:r>
              <a:rPr lang="pl-PL" sz="1400" dirty="0" smtClean="0"/>
              <a:t>Obywateli”</a:t>
            </a:r>
          </a:p>
          <a:p>
            <a:r>
              <a:rPr lang="pl-PL" sz="1400" dirty="0" smtClean="0"/>
              <a:t> </a:t>
            </a:r>
            <a:r>
              <a:rPr lang="pl-PL" sz="1400" dirty="0"/>
              <a:t>– Komponent 2. Demokratyczne zaangażowanie i uczestnictwo </a:t>
            </a:r>
            <a:r>
              <a:rPr lang="pl-PL" sz="1400" dirty="0" smtClean="0"/>
              <a:t>obywatelskie </a:t>
            </a:r>
          </a:p>
          <a:p>
            <a:r>
              <a:rPr lang="pl-PL" sz="1400" dirty="0" smtClean="0"/>
              <a:t>DZIAŁANIE </a:t>
            </a:r>
            <a:r>
              <a:rPr lang="pl-PL" sz="1400" dirty="0"/>
              <a:t>2.1 Partnerstwo miast</a:t>
            </a:r>
          </a:p>
          <a:p>
            <a:endParaRPr lang="pl-PL" b="1" dirty="0" smtClean="0"/>
          </a:p>
          <a:p>
            <a:endParaRPr lang="pl-PL" dirty="0"/>
          </a:p>
        </p:txBody>
      </p:sp>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740352" y="548680"/>
            <a:ext cx="490215" cy="56793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descr="E:\tom-server\WNIOSKI I PROJEKTY\TOWN TWINNING 2008, 2009, 2010\TT 2018\do wykorzystania robocze\Logo.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55576" y="71683"/>
            <a:ext cx="2088232" cy="1475651"/>
          </a:xfrm>
          <a:prstGeom prst="rect">
            <a:avLst/>
          </a:prstGeom>
          <a:noFill/>
          <a:extLst>
            <a:ext uri="{909E8E84-426E-40DD-AFC4-6F175D3DCCD1}">
              <a14:hiddenFill xmlns:a14="http://schemas.microsoft.com/office/drawing/2010/main">
                <a:solidFill>
                  <a:srgbClr val="FFFFFF"/>
                </a:solidFill>
              </a14:hiddenFill>
            </a:ext>
          </a:extLst>
        </p:spPr>
      </p:pic>
      <p:sp>
        <p:nvSpPr>
          <p:cNvPr id="6" name="Tytuł 1"/>
          <p:cNvSpPr txBox="1">
            <a:spLocks/>
          </p:cNvSpPr>
          <p:nvPr/>
        </p:nvSpPr>
        <p:spPr>
          <a:xfrm>
            <a:off x="755576" y="2132856"/>
            <a:ext cx="7891636" cy="1470025"/>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pl-PL" sz="2000" b="1" dirty="0"/>
              <a:t>W dniu 17 września na wschodnie rubieże kraju spadło uderzenie Armii Czerwonej w sile sześciu armii liczących 600–650 tysięcy żołnierzy i ponad 5000 czołgów, podzielonych na dwa Fronty: Białoruski i Ukraiński. Władze sowieckie wypełniły w ten sposób ustalenia tajnego protokołu dodatkowego do paktu Ribbentrop-Mołotow.</a:t>
            </a:r>
            <a:endParaRPr lang="pl-PL" sz="2000" dirty="0"/>
          </a:p>
        </p:txBody>
      </p:sp>
      <p:pic>
        <p:nvPicPr>
          <p:cNvPr id="4098" name="Picture 2" descr="https://upload.wikimedia.org/wikipedia/commons/2/20/Bundesarchiv_Bild_101I-121-0008-25%2C_Polen%2C_Treffen_deutscher_und_sowjetischer_Soldaten.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187623" y="3760382"/>
            <a:ext cx="2864845" cy="1930189"/>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descr="https://upload.wikimedia.org/wikipedia/commons/1/16/WBK_-battle_of_Bzura_1939.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557261" y="3781150"/>
            <a:ext cx="3446578" cy="188865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3924665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ctrTitle"/>
          </p:nvPr>
        </p:nvSpPr>
        <p:spPr>
          <a:xfrm>
            <a:off x="734616" y="1196752"/>
            <a:ext cx="7772400" cy="1146948"/>
          </a:xfrm>
        </p:spPr>
        <p:txBody>
          <a:bodyPr>
            <a:noAutofit/>
          </a:bodyPr>
          <a:lstStyle/>
          <a:p>
            <a:r>
              <a:rPr lang="pl-PL" altLang="pl-PL" sz="4800" b="1" dirty="0"/>
              <a:t>Kapitulacja Warszawy</a:t>
            </a:r>
            <a:endParaRPr lang="pl-PL" sz="4800" dirty="0"/>
          </a:p>
        </p:txBody>
      </p:sp>
      <p:sp>
        <p:nvSpPr>
          <p:cNvPr id="3" name="Podtytuł 2"/>
          <p:cNvSpPr>
            <a:spLocks noGrp="1"/>
          </p:cNvSpPr>
          <p:nvPr>
            <p:ph type="subTitle" idx="1"/>
          </p:nvPr>
        </p:nvSpPr>
        <p:spPr>
          <a:xfrm>
            <a:off x="251520" y="5733256"/>
            <a:ext cx="8784976" cy="1752600"/>
          </a:xfrm>
        </p:spPr>
        <p:txBody>
          <a:bodyPr>
            <a:normAutofit/>
          </a:bodyPr>
          <a:lstStyle/>
          <a:p>
            <a:r>
              <a:rPr lang="pl-PL" sz="1400" dirty="0" smtClean="0"/>
              <a:t>Projekt „For the </a:t>
            </a:r>
            <a:r>
              <a:rPr lang="pl-PL" sz="1400" dirty="0" err="1" smtClean="0"/>
              <a:t>Future</a:t>
            </a:r>
            <a:r>
              <a:rPr lang="pl-PL" sz="1400" dirty="0" smtClean="0"/>
              <a:t>” współfinansowany w ramach unijnego programu „Europa </a:t>
            </a:r>
            <a:r>
              <a:rPr lang="pl-PL" sz="1400" dirty="0"/>
              <a:t>dla </a:t>
            </a:r>
            <a:r>
              <a:rPr lang="pl-PL" sz="1400" dirty="0" smtClean="0"/>
              <a:t>Obywateli”</a:t>
            </a:r>
          </a:p>
          <a:p>
            <a:r>
              <a:rPr lang="pl-PL" sz="1400" dirty="0" smtClean="0"/>
              <a:t> </a:t>
            </a:r>
            <a:r>
              <a:rPr lang="pl-PL" sz="1400" dirty="0"/>
              <a:t>– Komponent 2. Demokratyczne zaangażowanie i uczestnictwo </a:t>
            </a:r>
            <a:r>
              <a:rPr lang="pl-PL" sz="1400" dirty="0" smtClean="0"/>
              <a:t>obywatelskie </a:t>
            </a:r>
          </a:p>
          <a:p>
            <a:r>
              <a:rPr lang="pl-PL" sz="1400" dirty="0" smtClean="0"/>
              <a:t>DZIAŁANIE </a:t>
            </a:r>
            <a:r>
              <a:rPr lang="pl-PL" sz="1400" dirty="0"/>
              <a:t>2.1 Partnerstwo miast</a:t>
            </a:r>
          </a:p>
          <a:p>
            <a:endParaRPr lang="pl-PL" b="1" dirty="0" smtClean="0"/>
          </a:p>
          <a:p>
            <a:endParaRPr lang="pl-PL" dirty="0"/>
          </a:p>
        </p:txBody>
      </p:sp>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740352" y="548680"/>
            <a:ext cx="490215" cy="56793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descr="E:\tom-server\WNIOSKI I PROJEKTY\TOWN TWINNING 2008, 2009, 2010\TT 2018\do wykorzystania robocze\Logo.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55576" y="71683"/>
            <a:ext cx="2088232" cy="1475651"/>
          </a:xfrm>
          <a:prstGeom prst="rect">
            <a:avLst/>
          </a:prstGeom>
          <a:noFill/>
          <a:extLst>
            <a:ext uri="{909E8E84-426E-40DD-AFC4-6F175D3DCCD1}">
              <a14:hiddenFill xmlns:a14="http://schemas.microsoft.com/office/drawing/2010/main">
                <a:solidFill>
                  <a:srgbClr val="FFFFFF"/>
                </a:solidFill>
              </a14:hiddenFill>
            </a:ext>
          </a:extLst>
        </p:spPr>
      </p:pic>
      <p:sp>
        <p:nvSpPr>
          <p:cNvPr id="6" name="Tytuł 1"/>
          <p:cNvSpPr txBox="1">
            <a:spLocks/>
          </p:cNvSpPr>
          <p:nvPr/>
        </p:nvSpPr>
        <p:spPr>
          <a:xfrm>
            <a:off x="801618" y="2204864"/>
            <a:ext cx="7772400" cy="1470025"/>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pl-PL" altLang="pl-PL" sz="2400" dirty="0"/>
              <a:t>28 września 1939 roku władze polskie podpisały kapitulację Warszawy. Do niewoli niemieckiej dostali się dowódcy i żołnierze walczący w obronie Warszawy</a:t>
            </a:r>
            <a:endParaRPr lang="pl-PL" sz="2400" dirty="0"/>
          </a:p>
        </p:txBody>
      </p:sp>
      <p:pic>
        <p:nvPicPr>
          <p:cNvPr id="7" name="Symbol zastępczy zawartości 3"/>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a:xfrm>
            <a:off x="5960228" y="3734073"/>
            <a:ext cx="2629442" cy="1887488"/>
          </a:xfrm>
          <a:prstGeom prst="rect">
            <a:avLst/>
          </a:prstGeom>
        </p:spPr>
      </p:pic>
      <p:pic>
        <p:nvPicPr>
          <p:cNvPr id="5122" name="Picture 2" descr="https://upload.wikimedia.org/wikipedia/commons/d/db/Spotkanie_polskich_parlamentarzyst%C3%B3w_z_Aleksandrem_Prag%C5%82owskim_na_czele_z_przedstawicielami_armii_niemieckiej_w_Sulej%C3%B3wku.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131839" y="3734074"/>
            <a:ext cx="2760143" cy="1858392"/>
          </a:xfrm>
          <a:prstGeom prst="rect">
            <a:avLst/>
          </a:prstGeom>
          <a:noFill/>
          <a:extLst>
            <a:ext uri="{909E8E84-426E-40DD-AFC4-6F175D3DCCD1}">
              <a14:hiddenFill xmlns:a14="http://schemas.microsoft.com/office/drawing/2010/main">
                <a:solidFill>
                  <a:srgbClr val="FFFFFF"/>
                </a:solidFill>
              </a14:hiddenFill>
            </a:ext>
          </a:extLst>
        </p:spPr>
      </p:pic>
      <p:pic>
        <p:nvPicPr>
          <p:cNvPr id="5124" name="Picture 4" descr="https://upload.wikimedia.org/wikipedia/commons/6/60/Warsaw_1939_Polish_POWs.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95536" y="3770893"/>
            <a:ext cx="2572617" cy="178475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3924665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ytuł 1"/>
          <p:cNvSpPr>
            <a:spLocks noGrp="1"/>
          </p:cNvSpPr>
          <p:nvPr>
            <p:ph type="ctrTitle"/>
          </p:nvPr>
        </p:nvSpPr>
        <p:spPr>
          <a:xfrm>
            <a:off x="899592" y="1196752"/>
            <a:ext cx="7772400" cy="1872208"/>
          </a:xfrm>
        </p:spPr>
        <p:txBody>
          <a:bodyPr>
            <a:noAutofit/>
          </a:bodyPr>
          <a:lstStyle/>
          <a:p>
            <a:r>
              <a:rPr lang="pl-PL" sz="4800" b="1" dirty="0"/>
              <a:t>Od Służby Zwycięstwu Polski do Armii Krajowej</a:t>
            </a:r>
          </a:p>
        </p:txBody>
      </p:sp>
      <p:sp>
        <p:nvSpPr>
          <p:cNvPr id="3" name="Podtytuł 2"/>
          <p:cNvSpPr>
            <a:spLocks noGrp="1"/>
          </p:cNvSpPr>
          <p:nvPr>
            <p:ph type="subTitle" idx="1"/>
          </p:nvPr>
        </p:nvSpPr>
        <p:spPr>
          <a:xfrm>
            <a:off x="251520" y="5733256"/>
            <a:ext cx="8784976" cy="1752600"/>
          </a:xfrm>
        </p:spPr>
        <p:txBody>
          <a:bodyPr>
            <a:normAutofit/>
          </a:bodyPr>
          <a:lstStyle/>
          <a:p>
            <a:r>
              <a:rPr lang="pl-PL" sz="1400" dirty="0" smtClean="0"/>
              <a:t>Projekt „For the </a:t>
            </a:r>
            <a:r>
              <a:rPr lang="pl-PL" sz="1400" dirty="0" err="1" smtClean="0"/>
              <a:t>Future</a:t>
            </a:r>
            <a:r>
              <a:rPr lang="pl-PL" sz="1400" dirty="0" smtClean="0"/>
              <a:t>” współfinansowany w ramach unijnego programu „Europa </a:t>
            </a:r>
            <a:r>
              <a:rPr lang="pl-PL" sz="1400" dirty="0"/>
              <a:t>dla </a:t>
            </a:r>
            <a:r>
              <a:rPr lang="pl-PL" sz="1400" dirty="0" smtClean="0"/>
              <a:t>Obywateli”</a:t>
            </a:r>
          </a:p>
          <a:p>
            <a:r>
              <a:rPr lang="pl-PL" sz="1400" dirty="0" smtClean="0"/>
              <a:t> </a:t>
            </a:r>
            <a:r>
              <a:rPr lang="pl-PL" sz="1400" dirty="0"/>
              <a:t>– Komponent 2. Demokratyczne zaangażowanie i uczestnictwo </a:t>
            </a:r>
            <a:r>
              <a:rPr lang="pl-PL" sz="1400" dirty="0" smtClean="0"/>
              <a:t>obywatelskie </a:t>
            </a:r>
          </a:p>
          <a:p>
            <a:r>
              <a:rPr lang="pl-PL" sz="1400" dirty="0" smtClean="0"/>
              <a:t>DZIAŁANIE </a:t>
            </a:r>
            <a:r>
              <a:rPr lang="pl-PL" sz="1400" dirty="0"/>
              <a:t>2.1 Partnerstwo miast</a:t>
            </a:r>
          </a:p>
          <a:p>
            <a:endParaRPr lang="pl-PL" b="1" dirty="0" smtClean="0"/>
          </a:p>
          <a:p>
            <a:endParaRPr lang="pl-PL" dirty="0"/>
          </a:p>
        </p:txBody>
      </p:sp>
      <p:pic>
        <p:nvPicPr>
          <p:cNvPr id="102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740352" y="548680"/>
            <a:ext cx="490215" cy="56793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descr="E:\tom-server\WNIOSKI I PROJEKTY\TOWN TWINNING 2008, 2009, 2010\TT 2018\do wykorzystania robocze\Logo.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55576" y="71683"/>
            <a:ext cx="2088232" cy="1475651"/>
          </a:xfrm>
          <a:prstGeom prst="rect">
            <a:avLst/>
          </a:prstGeom>
          <a:noFill/>
          <a:extLst>
            <a:ext uri="{909E8E84-426E-40DD-AFC4-6F175D3DCCD1}">
              <a14:hiddenFill xmlns:a14="http://schemas.microsoft.com/office/drawing/2010/main">
                <a:solidFill>
                  <a:srgbClr val="FFFFFF"/>
                </a:solidFill>
              </a14:hiddenFill>
            </a:ext>
          </a:extLst>
        </p:spPr>
      </p:pic>
      <p:sp>
        <p:nvSpPr>
          <p:cNvPr id="6" name="Tytuł 1"/>
          <p:cNvSpPr txBox="1">
            <a:spLocks/>
          </p:cNvSpPr>
          <p:nvPr/>
        </p:nvSpPr>
        <p:spPr>
          <a:xfrm>
            <a:off x="251520" y="2924944"/>
            <a:ext cx="8784976" cy="2664296"/>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pl-PL" sz="2400" dirty="0" smtClean="0"/>
              <a:t>SZP powołana została 27 </a:t>
            </a:r>
            <a:r>
              <a:rPr lang="pl-PL" sz="2400" dirty="0"/>
              <a:t>września 1939 (jeszcze podczas oblężenia Warszawy) na rozkaz dowódcy obrony </a:t>
            </a:r>
            <a:r>
              <a:rPr lang="pl-PL" sz="2400" dirty="0" smtClean="0"/>
              <a:t>Warszawy. Jej celem była </a:t>
            </a:r>
            <a:r>
              <a:rPr lang="pl-PL" sz="2400" dirty="0"/>
              <a:t>walkę o wyzwolenie Polski w granicach przedwojennych, odtworzenie i reorganizację armii polskiej oraz powołanie tymczasowych ośrodków </a:t>
            </a:r>
            <a:r>
              <a:rPr lang="pl-PL" sz="2400" dirty="0" smtClean="0"/>
              <a:t>władzy. </a:t>
            </a:r>
            <a:r>
              <a:rPr lang="pl-PL" sz="2400" dirty="0"/>
              <a:t>Niezależnie od SZP na terenie całego kraju zaczęły powstawać spontanicznie organizacje konspiracyjne, które zamierzały kontynuować walkę z obydwoma okupantami.</a:t>
            </a:r>
          </a:p>
        </p:txBody>
      </p:sp>
    </p:spTree>
    <p:extLst>
      <p:ext uri="{BB962C8B-B14F-4D97-AF65-F5344CB8AC3E}">
        <p14:creationId xmlns:p14="http://schemas.microsoft.com/office/powerpoint/2010/main" val="939246657"/>
      </p:ext>
    </p:extLst>
  </p:cSld>
  <p:clrMapOvr>
    <a:overrideClrMapping bg1="lt1" tx1="dk1" bg2="lt2" tx2="dk2" accent1="accent1" accent2="accent2" accent3="accent3" accent4="accent4" accent5="accent5" accent6="accent6" hlink="hlink" folHlink="folHlink"/>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ctrTitle"/>
          </p:nvPr>
        </p:nvSpPr>
        <p:spPr>
          <a:xfrm>
            <a:off x="751508" y="1360988"/>
            <a:ext cx="7772400" cy="936104"/>
          </a:xfrm>
        </p:spPr>
        <p:txBody>
          <a:bodyPr>
            <a:noAutofit/>
          </a:bodyPr>
          <a:lstStyle/>
          <a:p>
            <a:r>
              <a:rPr lang="pl-PL" sz="4800" b="1" dirty="0" smtClean="0"/>
              <a:t>Polskie Państwo Podziemne</a:t>
            </a:r>
            <a:endParaRPr lang="pl-PL" sz="4800" b="1" dirty="0"/>
          </a:p>
        </p:txBody>
      </p:sp>
      <p:sp>
        <p:nvSpPr>
          <p:cNvPr id="3" name="Podtytuł 2"/>
          <p:cNvSpPr>
            <a:spLocks noGrp="1"/>
          </p:cNvSpPr>
          <p:nvPr>
            <p:ph type="subTitle" idx="1"/>
          </p:nvPr>
        </p:nvSpPr>
        <p:spPr>
          <a:xfrm>
            <a:off x="251520" y="5733256"/>
            <a:ext cx="8784976" cy="1752600"/>
          </a:xfrm>
        </p:spPr>
        <p:txBody>
          <a:bodyPr>
            <a:normAutofit/>
          </a:bodyPr>
          <a:lstStyle/>
          <a:p>
            <a:r>
              <a:rPr lang="pl-PL" sz="1400" dirty="0" smtClean="0"/>
              <a:t>Projekt „For the </a:t>
            </a:r>
            <a:r>
              <a:rPr lang="pl-PL" sz="1400" dirty="0" err="1" smtClean="0"/>
              <a:t>Future</a:t>
            </a:r>
            <a:r>
              <a:rPr lang="pl-PL" sz="1400" dirty="0" smtClean="0"/>
              <a:t>” współfinansowany w ramach unijnego programu „Europa </a:t>
            </a:r>
            <a:r>
              <a:rPr lang="pl-PL" sz="1400" dirty="0"/>
              <a:t>dla </a:t>
            </a:r>
            <a:r>
              <a:rPr lang="pl-PL" sz="1400" dirty="0" smtClean="0"/>
              <a:t>Obywateli”</a:t>
            </a:r>
          </a:p>
          <a:p>
            <a:r>
              <a:rPr lang="pl-PL" sz="1400" dirty="0" smtClean="0"/>
              <a:t> </a:t>
            </a:r>
            <a:r>
              <a:rPr lang="pl-PL" sz="1400" dirty="0"/>
              <a:t>– Komponent 2. Demokratyczne zaangażowanie i uczestnictwo </a:t>
            </a:r>
            <a:r>
              <a:rPr lang="pl-PL" sz="1400" dirty="0" smtClean="0"/>
              <a:t>obywatelskie </a:t>
            </a:r>
          </a:p>
          <a:p>
            <a:r>
              <a:rPr lang="pl-PL" sz="1400" dirty="0" smtClean="0"/>
              <a:t>DZIAŁANIE </a:t>
            </a:r>
            <a:r>
              <a:rPr lang="pl-PL" sz="1400" dirty="0"/>
              <a:t>2.1 Partnerstwo miast</a:t>
            </a:r>
          </a:p>
          <a:p>
            <a:endParaRPr lang="pl-PL" b="1" dirty="0" smtClean="0"/>
          </a:p>
          <a:p>
            <a:endParaRPr lang="pl-PL" dirty="0"/>
          </a:p>
        </p:txBody>
      </p:sp>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740352" y="548680"/>
            <a:ext cx="490215" cy="56793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descr="E:\tom-server\WNIOSKI I PROJEKTY\TOWN TWINNING 2008, 2009, 2010\TT 2018\do wykorzystania robocze\Logo.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55576" y="71683"/>
            <a:ext cx="2088232" cy="1475651"/>
          </a:xfrm>
          <a:prstGeom prst="rect">
            <a:avLst/>
          </a:prstGeom>
          <a:noFill/>
          <a:extLst>
            <a:ext uri="{909E8E84-426E-40DD-AFC4-6F175D3DCCD1}">
              <a14:hiddenFill xmlns:a14="http://schemas.microsoft.com/office/drawing/2010/main">
                <a:solidFill>
                  <a:srgbClr val="FFFFFF"/>
                </a:solidFill>
              </a14:hiddenFill>
            </a:ext>
          </a:extLst>
        </p:spPr>
      </p:pic>
      <p:sp>
        <p:nvSpPr>
          <p:cNvPr id="7" name="Tytuł 1"/>
          <p:cNvSpPr txBox="1">
            <a:spLocks/>
          </p:cNvSpPr>
          <p:nvPr/>
        </p:nvSpPr>
        <p:spPr>
          <a:xfrm>
            <a:off x="512911" y="2204864"/>
            <a:ext cx="7772400" cy="3312368"/>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just"/>
            <a:r>
              <a:rPr lang="pl-PL" sz="2000" dirty="0" smtClean="0"/>
              <a:t>Było </a:t>
            </a:r>
            <a:r>
              <a:rPr lang="pl-PL" sz="2000" dirty="0"/>
              <a:t>systemem władz państwowych, działających w imieniu Rzeczypospolitej, w czasie okupowania terytorium narodowego przez III Rzeszę i </a:t>
            </a:r>
            <a:r>
              <a:rPr lang="pl-PL" sz="2000" dirty="0" smtClean="0"/>
              <a:t>ZSRR</a:t>
            </a:r>
          </a:p>
          <a:p>
            <a:pPr algn="just"/>
            <a:r>
              <a:rPr lang="pl-PL" sz="2000" dirty="0" smtClean="0"/>
              <a:t>Starało się ono zachować </a:t>
            </a:r>
            <a:r>
              <a:rPr lang="pl-PL" sz="2000" dirty="0"/>
              <a:t>konstytucyjne organa Państwa </a:t>
            </a:r>
            <a:r>
              <a:rPr lang="pl-PL" sz="2000" dirty="0" smtClean="0"/>
              <a:t>Polskiego.</a:t>
            </a:r>
          </a:p>
          <a:p>
            <a:pPr algn="just"/>
            <a:r>
              <a:rPr lang="pl-PL" sz="2000" dirty="0"/>
              <a:t>Polskie Państwo Podziemne z okresu II wojny światowej składało się z trzech zasadniczych członów: </a:t>
            </a:r>
            <a:endParaRPr lang="pl-PL" sz="2000" dirty="0" smtClean="0"/>
          </a:p>
          <a:p>
            <a:pPr marL="457200" indent="-457200" algn="just">
              <a:buAutoNum type="arabicParenR"/>
            </a:pPr>
            <a:r>
              <a:rPr lang="pl-PL" sz="2000" dirty="0" smtClean="0"/>
              <a:t>Delegatury </a:t>
            </a:r>
            <a:r>
              <a:rPr lang="pl-PL" sz="2000" dirty="0"/>
              <a:t>Rządu RP na Kraj (administracja), </a:t>
            </a:r>
            <a:endParaRPr lang="pl-PL" sz="2000" dirty="0" smtClean="0"/>
          </a:p>
          <a:p>
            <a:pPr algn="just"/>
            <a:r>
              <a:rPr lang="pl-PL" sz="2000" dirty="0" smtClean="0"/>
              <a:t>2</a:t>
            </a:r>
            <a:r>
              <a:rPr lang="pl-PL" sz="2000" dirty="0"/>
              <a:t>) Związku Walki Zbrojnej - Armii Krajowej (Siły Zbrojne w kraju), </a:t>
            </a:r>
            <a:endParaRPr lang="pl-PL" sz="2000" dirty="0" smtClean="0"/>
          </a:p>
          <a:p>
            <a:pPr algn="just"/>
            <a:r>
              <a:rPr lang="pl-PL" sz="2000" dirty="0" smtClean="0"/>
              <a:t>3</a:t>
            </a:r>
            <a:r>
              <a:rPr lang="pl-PL" sz="2000" dirty="0"/>
              <a:t>) Politycznego Komitetu Porozumiewawczego - Rady Jedności Narodowej (zalążek podziemnego parlamentu)</a:t>
            </a:r>
          </a:p>
        </p:txBody>
      </p:sp>
    </p:spTree>
    <p:extLst>
      <p:ext uri="{BB962C8B-B14F-4D97-AF65-F5344CB8AC3E}">
        <p14:creationId xmlns:p14="http://schemas.microsoft.com/office/powerpoint/2010/main" val="247389346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idx="1"/>
          </p:nvPr>
        </p:nvSpPr>
        <p:spPr/>
        <p:txBody>
          <a:bodyPr/>
          <a:lstStyle/>
          <a:p>
            <a:endParaRPr lang="pl-PL"/>
          </a:p>
        </p:txBody>
      </p:sp>
      <p:pic>
        <p:nvPicPr>
          <p:cNvPr id="4" name="Picture 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
            <a:ext cx="9144000" cy="685800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299818564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ctrTitle"/>
          </p:nvPr>
        </p:nvSpPr>
        <p:spPr>
          <a:xfrm>
            <a:off x="730300" y="1196752"/>
            <a:ext cx="7772400" cy="1080119"/>
          </a:xfrm>
        </p:spPr>
        <p:txBody>
          <a:bodyPr>
            <a:noAutofit/>
          </a:bodyPr>
          <a:lstStyle/>
          <a:p>
            <a:r>
              <a:rPr lang="pl-PL" sz="4800" b="1" dirty="0"/>
              <a:t>Tajne Komplety</a:t>
            </a:r>
          </a:p>
        </p:txBody>
      </p:sp>
      <p:sp>
        <p:nvSpPr>
          <p:cNvPr id="3" name="Podtytuł 2"/>
          <p:cNvSpPr>
            <a:spLocks noGrp="1"/>
          </p:cNvSpPr>
          <p:nvPr>
            <p:ph type="subTitle" idx="1"/>
          </p:nvPr>
        </p:nvSpPr>
        <p:spPr>
          <a:xfrm>
            <a:off x="251520" y="5733256"/>
            <a:ext cx="8784976" cy="1752600"/>
          </a:xfrm>
        </p:spPr>
        <p:txBody>
          <a:bodyPr>
            <a:normAutofit/>
          </a:bodyPr>
          <a:lstStyle/>
          <a:p>
            <a:r>
              <a:rPr lang="pl-PL" sz="1400" dirty="0" smtClean="0"/>
              <a:t>Projekt „For the </a:t>
            </a:r>
            <a:r>
              <a:rPr lang="pl-PL" sz="1400" dirty="0" err="1" smtClean="0"/>
              <a:t>Future</a:t>
            </a:r>
            <a:r>
              <a:rPr lang="pl-PL" sz="1400" dirty="0" smtClean="0"/>
              <a:t>” współfinansowany w ramach unijnego programu „Europa </a:t>
            </a:r>
            <a:r>
              <a:rPr lang="pl-PL" sz="1400" dirty="0"/>
              <a:t>dla </a:t>
            </a:r>
            <a:r>
              <a:rPr lang="pl-PL" sz="1400" dirty="0" smtClean="0"/>
              <a:t>Obywateli”</a:t>
            </a:r>
          </a:p>
          <a:p>
            <a:r>
              <a:rPr lang="pl-PL" sz="1400" dirty="0" smtClean="0"/>
              <a:t> </a:t>
            </a:r>
            <a:r>
              <a:rPr lang="pl-PL" sz="1400" dirty="0"/>
              <a:t>– Komponent 2. Demokratyczne zaangażowanie i uczestnictwo </a:t>
            </a:r>
            <a:r>
              <a:rPr lang="pl-PL" sz="1400" dirty="0" smtClean="0"/>
              <a:t>obywatelskie </a:t>
            </a:r>
          </a:p>
          <a:p>
            <a:r>
              <a:rPr lang="pl-PL" sz="1400" dirty="0" smtClean="0"/>
              <a:t>DZIAŁANIE </a:t>
            </a:r>
            <a:r>
              <a:rPr lang="pl-PL" sz="1400" dirty="0"/>
              <a:t>2.1 Partnerstwo miast</a:t>
            </a:r>
          </a:p>
          <a:p>
            <a:endParaRPr lang="pl-PL" b="1" dirty="0" smtClean="0"/>
          </a:p>
          <a:p>
            <a:endParaRPr lang="pl-PL" dirty="0"/>
          </a:p>
        </p:txBody>
      </p:sp>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740352" y="548680"/>
            <a:ext cx="490215" cy="56793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descr="E:\tom-server\WNIOSKI I PROJEKTY\TOWN TWINNING 2008, 2009, 2010\TT 2018\do wykorzystania robocze\Logo.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55576" y="71683"/>
            <a:ext cx="2088232" cy="1475651"/>
          </a:xfrm>
          <a:prstGeom prst="rect">
            <a:avLst/>
          </a:prstGeom>
          <a:noFill/>
          <a:extLst>
            <a:ext uri="{909E8E84-426E-40DD-AFC4-6F175D3DCCD1}">
              <a14:hiddenFill xmlns:a14="http://schemas.microsoft.com/office/drawing/2010/main">
                <a:solidFill>
                  <a:srgbClr val="FFFFFF"/>
                </a:solidFill>
              </a14:hiddenFill>
            </a:ext>
          </a:extLst>
        </p:spPr>
      </p:pic>
      <p:sp>
        <p:nvSpPr>
          <p:cNvPr id="7" name="Tytuł 1"/>
          <p:cNvSpPr txBox="1">
            <a:spLocks/>
          </p:cNvSpPr>
          <p:nvPr/>
        </p:nvSpPr>
        <p:spPr>
          <a:xfrm>
            <a:off x="491703" y="2060848"/>
            <a:ext cx="7772400" cy="1584176"/>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pl-PL" sz="2000" dirty="0"/>
              <a:t>Nauczanie zabronionych przedmiotów staje się jedną z głównych form walki z okupantem. Nauczyciele w październiku 1939 tworzą Tajną Organizację Nauczycielską. Liczba uczniów „tajnych kompletów” rośnie przez całą okupację. W roku szkolnym 1943/44 w zajęciach prowadzonych przez ok. 5500 nauczycieli uczestniczy 90 tysięcy uczniów. </a:t>
            </a:r>
          </a:p>
        </p:txBody>
      </p:sp>
      <p:pic>
        <p:nvPicPr>
          <p:cNvPr id="8194" name="Picture 2" descr="Znalezione obrazy dla zapytania Tajne Komplety"/>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99692" y="3645024"/>
            <a:ext cx="5715000" cy="20574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73893462"/>
      </p:ext>
    </p:extLst>
  </p:cSld>
  <p:clrMapOvr>
    <a:masterClrMapping/>
  </p:clrMapOvr>
</p:sld>
</file>

<file path=ppt/theme/theme1.xml><?xml version="1.0" encoding="utf-8"?>
<a:theme xmlns:a="http://schemas.openxmlformats.org/drawingml/2006/main" name="Motyw pakietu Office">
  <a:themeElements>
    <a:clrScheme name="Pakiet 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Pakiet 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akiet 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Pakiet 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docProps/app.xml><?xml version="1.0" encoding="utf-8"?>
<Properties xmlns="http://schemas.openxmlformats.org/officeDocument/2006/extended-properties" xmlns:vt="http://schemas.openxmlformats.org/officeDocument/2006/docPropsVTypes">
  <Template/>
  <TotalTime>430</TotalTime>
  <Words>1519</Words>
  <Application>Microsoft Office PowerPoint</Application>
  <PresentationFormat>Pokaz na ekranie (4:3)</PresentationFormat>
  <Paragraphs>139</Paragraphs>
  <Slides>23</Slides>
  <Notes>0</Notes>
  <HiddenSlides>0</HiddenSlides>
  <MMClips>0</MMClips>
  <ScaleCrop>false</ScaleCrop>
  <HeadingPairs>
    <vt:vector size="4" baseType="variant">
      <vt:variant>
        <vt:lpstr>Motyw</vt:lpstr>
      </vt:variant>
      <vt:variant>
        <vt:i4>1</vt:i4>
      </vt:variant>
      <vt:variant>
        <vt:lpstr>Tytuły slajdów</vt:lpstr>
      </vt:variant>
      <vt:variant>
        <vt:i4>23</vt:i4>
      </vt:variant>
    </vt:vector>
  </HeadingPairs>
  <TitlesOfParts>
    <vt:vector size="24" baseType="lpstr">
      <vt:lpstr>Motyw pakietu Office</vt:lpstr>
      <vt:lpstr>1939 – 1948 – 1968</vt:lpstr>
      <vt:lpstr>Wybuch II Wojny Światowej</vt:lpstr>
      <vt:lpstr>„Dziwna wojna”</vt:lpstr>
      <vt:lpstr>Agresja ZSRR na Polskę 17 września</vt:lpstr>
      <vt:lpstr>Kapitulacja Warszawy</vt:lpstr>
      <vt:lpstr>Od Służby Zwycięstwu Polski do Armii Krajowej</vt:lpstr>
      <vt:lpstr>Polskie Państwo Podziemne</vt:lpstr>
      <vt:lpstr>Prezentacja programu PowerPoint</vt:lpstr>
      <vt:lpstr>Tajne Komplety</vt:lpstr>
      <vt:lpstr>Armia Krajowa</vt:lpstr>
      <vt:lpstr>1948</vt:lpstr>
      <vt:lpstr>1948</vt:lpstr>
      <vt:lpstr>Kongres  Europy</vt:lpstr>
      <vt:lpstr>Kongres  Europy</vt:lpstr>
      <vt:lpstr>Europa  dziedzictwo roku 1968</vt:lpstr>
      <vt:lpstr>Europa  dziedzictwo roku 1968</vt:lpstr>
      <vt:lpstr>Europa  dziedzictwo roku 1968</vt:lpstr>
      <vt:lpstr>Europa  dziedzictwo roku 1968</vt:lpstr>
      <vt:lpstr>Europa  dziedzictwo roku 1968</vt:lpstr>
      <vt:lpstr>Europa  dziedzictwo roku 1968</vt:lpstr>
      <vt:lpstr>Europa  dziedzictwo roku 1968</vt:lpstr>
      <vt:lpstr>Prezentacja programu PowerPoint</vt:lpstr>
      <vt:lpstr>Prezentacja programu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Prezentacja programu PowerPoint</dc:title>
  <dc:creator>Tomasz Wieliczko</dc:creator>
  <cp:lastModifiedBy>Karol Matyjasik</cp:lastModifiedBy>
  <cp:revision>34</cp:revision>
  <dcterms:created xsi:type="dcterms:W3CDTF">2018-09-05T07:40:48Z</dcterms:created>
  <dcterms:modified xsi:type="dcterms:W3CDTF">2018-09-14T13:41:55Z</dcterms:modified>
</cp:coreProperties>
</file>