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85" r:id="rId2"/>
    <p:sldId id="259" r:id="rId3"/>
    <p:sldId id="298" r:id="rId4"/>
    <p:sldId id="287" r:id="rId5"/>
    <p:sldId id="286" r:id="rId6"/>
    <p:sldId id="289" r:id="rId7"/>
    <p:sldId id="291" r:id="rId8"/>
    <p:sldId id="292" r:id="rId9"/>
    <p:sldId id="293" r:id="rId10"/>
    <p:sldId id="294" r:id="rId11"/>
    <p:sldId id="296" r:id="rId12"/>
    <p:sldId id="297" r:id="rId13"/>
    <p:sldId id="260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4380"/>
    <a:srgbClr val="00898F"/>
    <a:srgbClr val="016BE0"/>
    <a:srgbClr val="E2128D"/>
    <a:srgbClr val="DE6600"/>
    <a:srgbClr val="FFC104"/>
    <a:srgbClr val="B84300"/>
    <a:srgbClr val="540B1A"/>
    <a:srgbClr val="D20CB9"/>
    <a:srgbClr val="FB9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45DDA9-7CE9-4526-9808-66D2B64B01B7}">
  <a:tblStyle styleId="{F745DDA9-7CE9-4526-9808-66D2B64B01B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79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57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153CA9B1-4CB6-401F-A1F4-F3D4EA2E7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53" y="0"/>
            <a:ext cx="51404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1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F6CCB78D-5B2D-413E-B8BA-A57B4B137D31}"/>
              </a:ext>
            </a:extLst>
          </p:cNvPr>
          <p:cNvSpPr/>
          <p:nvPr/>
        </p:nvSpPr>
        <p:spPr>
          <a:xfrm>
            <a:off x="1419532" y="-169607"/>
            <a:ext cx="6304936" cy="1189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5400" dirty="0">
                <a:solidFill>
                  <a:srgbClr val="00898F"/>
                </a:solidFill>
                <a:latin typeface="Forte" panose="03060902040502070203" pitchFamily="66" charset="0"/>
              </a:rPr>
              <a:t>Bojnický zámok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DB2000A3-4396-4D58-99CE-43B565195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836"/>
            <a:ext cx="3195967" cy="4648828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F7899BCB-DB58-45DC-8FC3-DE9A33685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982" y="877829"/>
            <a:ext cx="3780504" cy="25187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079A95AF-7D59-477F-8106-8D72CEC49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665" y="3073142"/>
            <a:ext cx="3998191" cy="2663794"/>
          </a:xfrm>
          <a:prstGeom prst="rect">
            <a:avLst/>
          </a:prstGeom>
          <a:effectLst>
            <a:softEdge rad="419100"/>
          </a:effectLst>
        </p:spPr>
      </p:pic>
    </p:spTree>
    <p:extLst>
      <p:ext uri="{BB962C8B-B14F-4D97-AF65-F5344CB8AC3E}">
        <p14:creationId xmlns:p14="http://schemas.microsoft.com/office/powerpoint/2010/main" val="201822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>
            <a:extLst>
              <a:ext uri="{FF2B5EF4-FFF2-40B4-BE49-F238E27FC236}">
                <a16:creationId xmlns:a16="http://schemas.microsoft.com/office/drawing/2014/main" id="{B22555F9-459C-48BB-8BAE-34C8908083F6}"/>
              </a:ext>
            </a:extLst>
          </p:cNvPr>
          <p:cNvSpPr txBox="1"/>
          <p:nvPr/>
        </p:nvSpPr>
        <p:spPr>
          <a:xfrm>
            <a:off x="958645" y="154858"/>
            <a:ext cx="7226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>
                <a:solidFill>
                  <a:srgbClr val="AB4380"/>
                </a:solidFill>
                <a:latin typeface="Forte" panose="03060902040502070203" pitchFamily="66" charset="0"/>
              </a:rPr>
              <a:t>Kultúrne podujatia a jarmoky</a:t>
            </a:r>
          </a:p>
          <a:p>
            <a:endParaRPr lang="sk-SK" sz="3600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0E55EA8A-D9F1-40DF-8730-4A31128B423E}"/>
              </a:ext>
            </a:extLst>
          </p:cNvPr>
          <p:cNvSpPr txBox="1"/>
          <p:nvPr/>
        </p:nvSpPr>
        <p:spPr>
          <a:xfrm>
            <a:off x="0" y="1355187"/>
            <a:ext cx="6319684" cy="324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AB4380"/>
              </a:buClr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AB4380"/>
                </a:solidFill>
                <a:latin typeface="Forte" panose="03060902040502070203" pitchFamily="66" charset="0"/>
              </a:rPr>
              <a:t>Medzinárodný festival duchov a strašidiel</a:t>
            </a:r>
          </a:p>
          <a:p>
            <a:pPr marL="285750" indent="-285750">
              <a:lnSpc>
                <a:spcPct val="150000"/>
              </a:lnSpc>
              <a:buClr>
                <a:srgbClr val="AB4380"/>
              </a:buClr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AB4380"/>
                </a:solidFill>
                <a:latin typeface="Forte" panose="03060902040502070203" pitchFamily="66" charset="0"/>
              </a:rPr>
              <a:t>Tradičný bojnický remeselný jarmok</a:t>
            </a:r>
          </a:p>
          <a:p>
            <a:pPr marL="285750" indent="-285750">
              <a:lnSpc>
                <a:spcPct val="150000"/>
              </a:lnSpc>
              <a:buClr>
                <a:srgbClr val="AB4380"/>
              </a:buClr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AB4380"/>
                </a:solidFill>
                <a:latin typeface="Forte" panose="03060902040502070203" pitchFamily="66" charset="0"/>
              </a:rPr>
              <a:t>Bojnické hudobné leto</a:t>
            </a:r>
          </a:p>
          <a:p>
            <a:pPr marL="285750" indent="-285750">
              <a:lnSpc>
                <a:spcPct val="150000"/>
              </a:lnSpc>
              <a:buClr>
                <a:srgbClr val="AB4380"/>
              </a:buClr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AB4380"/>
                </a:solidFill>
                <a:latin typeface="Forte" panose="03060902040502070203" pitchFamily="66" charset="0"/>
              </a:rPr>
              <a:t>Divadelné hry, festivaly a  muzikály</a:t>
            </a:r>
          </a:p>
        </p:txBody>
      </p:sp>
    </p:spTree>
    <p:extLst>
      <p:ext uri="{BB962C8B-B14F-4D97-AF65-F5344CB8AC3E}">
        <p14:creationId xmlns:p14="http://schemas.microsoft.com/office/powerpoint/2010/main" val="142016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5F18F8A7-2F18-43EE-89BC-3BE60C45D7DD}"/>
              </a:ext>
            </a:extLst>
          </p:cNvPr>
          <p:cNvSpPr/>
          <p:nvPr/>
        </p:nvSpPr>
        <p:spPr>
          <a:xfrm>
            <a:off x="984455" y="201121"/>
            <a:ext cx="631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dirty="0">
                <a:solidFill>
                  <a:srgbClr val="AB4380"/>
                </a:solidFill>
                <a:latin typeface="Forte" panose="03060902040502070203" pitchFamily="66" charset="0"/>
              </a:rPr>
              <a:t>Kultúrne podujatia a jarmoky</a:t>
            </a:r>
          </a:p>
          <a:p>
            <a:endParaRPr lang="sk-SK" sz="3600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07FC800C-A73F-4B64-951E-4102FBD3F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69" y="801285"/>
            <a:ext cx="3440061" cy="2293374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982D244E-6FF3-4FFB-B4B7-BD549A324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130" y="581902"/>
            <a:ext cx="3859161" cy="2894371"/>
          </a:xfrm>
          <a:prstGeom prst="rect">
            <a:avLst/>
          </a:prstGeom>
          <a:effectLst>
            <a:softEdge rad="520700"/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EA4FE91-7924-4EDE-A711-144F2C88F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6" y="2686404"/>
            <a:ext cx="2213946" cy="2457096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DD581F29-FF2F-4105-A30C-6D116C427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093" y="2544447"/>
            <a:ext cx="3822758" cy="2867068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3473268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2595518" y="836075"/>
            <a:ext cx="4177200" cy="1735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sk-SK" sz="6000" dirty="0">
                <a:solidFill>
                  <a:srgbClr val="FFFF00"/>
                </a:solidFill>
                <a:latin typeface="Forte" panose="03060902040502070203" pitchFamily="66" charset="0"/>
              </a:rPr>
              <a:t>Ďakujem za pozornosť!</a:t>
            </a:r>
            <a:endParaRPr sz="6000" dirty="0">
              <a:solidFill>
                <a:srgbClr val="FFFF00"/>
              </a:solidFill>
              <a:latin typeface="Forte" panose="03060902040502070203" pitchFamily="66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295C5E8A-81B0-427C-9BA8-49B796496887}"/>
              </a:ext>
            </a:extLst>
          </p:cNvPr>
          <p:cNvSpPr/>
          <p:nvPr/>
        </p:nvSpPr>
        <p:spPr>
          <a:xfrm>
            <a:off x="3601337" y="2677023"/>
            <a:ext cx="194132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1500" dirty="0">
                <a:solidFill>
                  <a:srgbClr val="FFFF00"/>
                </a:solidFill>
                <a:latin typeface="Lato Light"/>
                <a:ea typeface="Lato Light"/>
                <a:cs typeface="Lato Light"/>
                <a:sym typeface="Lato Light"/>
              </a:rPr>
              <a:t>😉</a:t>
            </a:r>
            <a:endParaRPr lang="sk-SK" sz="115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sldNum" idx="4294967295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0570447-217B-44E6-9B2E-561D9CF65B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0C70F95-A553-4A31-BBEB-9439BCD9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5" y="0"/>
            <a:ext cx="9273049" cy="61916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78FCC113-07B6-4768-A86B-CE3C88D1F7B4}"/>
              </a:ext>
            </a:extLst>
          </p:cNvPr>
          <p:cNvSpPr/>
          <p:nvPr/>
        </p:nvSpPr>
        <p:spPr>
          <a:xfrm>
            <a:off x="1248421" y="951271"/>
            <a:ext cx="609845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8800" dirty="0">
                <a:solidFill>
                  <a:schemeClr val="tx1"/>
                </a:solidFill>
                <a:latin typeface="Forte" panose="03060902040502070203" pitchFamily="66" charset="0"/>
              </a:rPr>
              <a:t>4940 obyvateľov</a:t>
            </a:r>
          </a:p>
        </p:txBody>
      </p:sp>
    </p:spTree>
    <p:extLst>
      <p:ext uri="{BB962C8B-B14F-4D97-AF65-F5344CB8AC3E}">
        <p14:creationId xmlns:p14="http://schemas.microsoft.com/office/powerpoint/2010/main" val="298816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CE04DE19-9EE2-40B7-9CC1-ADC0F5A526B2}"/>
              </a:ext>
            </a:extLst>
          </p:cNvPr>
          <p:cNvSpPr txBox="1"/>
          <p:nvPr/>
        </p:nvSpPr>
        <p:spPr>
          <a:xfrm>
            <a:off x="287594" y="1826566"/>
            <a:ext cx="6673645" cy="3316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AB4380"/>
              </a:buClr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rgbClr val="AB4380"/>
                </a:solidFill>
                <a:latin typeface="Forte" panose="03060902040502070203" pitchFamily="66" charset="0"/>
              </a:rPr>
              <a:t>Kúpele Bojnice</a:t>
            </a:r>
          </a:p>
          <a:p>
            <a:pPr marL="285750" indent="-285750">
              <a:lnSpc>
                <a:spcPct val="150000"/>
              </a:lnSpc>
              <a:buClr>
                <a:srgbClr val="AB4380"/>
              </a:buClr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rgbClr val="AB4380"/>
                </a:solidFill>
                <a:latin typeface="Forte" panose="03060902040502070203" pitchFamily="66" charset="0"/>
              </a:rPr>
              <a:t>Národná ZOO Bojnice</a:t>
            </a:r>
          </a:p>
          <a:p>
            <a:pPr marL="285750" indent="-285750">
              <a:lnSpc>
                <a:spcPct val="150000"/>
              </a:lnSpc>
              <a:buClr>
                <a:srgbClr val="AB4380"/>
              </a:buClr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rgbClr val="AB4380"/>
                </a:solidFill>
                <a:latin typeface="Forte" panose="03060902040502070203" pitchFamily="66" charset="0"/>
              </a:rPr>
              <a:t>Bojnický zámok</a:t>
            </a:r>
          </a:p>
          <a:p>
            <a:pPr marL="285750" indent="-285750">
              <a:lnSpc>
                <a:spcPct val="150000"/>
              </a:lnSpc>
              <a:buClr>
                <a:srgbClr val="AB4380"/>
              </a:buClr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rgbClr val="AB4380"/>
                </a:solidFill>
                <a:latin typeface="Forte" panose="03060902040502070203" pitchFamily="66" charset="0"/>
              </a:rPr>
              <a:t>Kultúrne podujatia a jarmoky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CB790DEF-7007-4A68-B8D8-34A013D6C97C}"/>
              </a:ext>
            </a:extLst>
          </p:cNvPr>
          <p:cNvSpPr txBox="1"/>
          <p:nvPr/>
        </p:nvSpPr>
        <p:spPr>
          <a:xfrm>
            <a:off x="1799303" y="258097"/>
            <a:ext cx="4940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dirty="0" err="1">
                <a:solidFill>
                  <a:srgbClr val="AB4380"/>
                </a:solidFill>
                <a:latin typeface="Forte" panose="03060902040502070203" pitchFamily="66" charset="0"/>
              </a:rPr>
              <a:t>Genius</a:t>
            </a:r>
            <a:r>
              <a:rPr lang="sk-SK" sz="7200" dirty="0">
                <a:solidFill>
                  <a:srgbClr val="AB4380"/>
                </a:solidFill>
                <a:latin typeface="Forte" panose="03060902040502070203" pitchFamily="66" charset="0"/>
              </a:rPr>
              <a:t> </a:t>
            </a:r>
            <a:r>
              <a:rPr lang="sk-SK" sz="7200" dirty="0" err="1">
                <a:solidFill>
                  <a:srgbClr val="AB4380"/>
                </a:solidFill>
                <a:latin typeface="Forte" panose="03060902040502070203" pitchFamily="66" charset="0"/>
              </a:rPr>
              <a:t>loci</a:t>
            </a:r>
            <a:endParaRPr lang="sk-SK" sz="7200" dirty="0">
              <a:solidFill>
                <a:srgbClr val="AB438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06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id="{7A605741-1959-45D8-B5A8-D4499BE9FFAC}"/>
              </a:ext>
            </a:extLst>
          </p:cNvPr>
          <p:cNvSpPr txBox="1"/>
          <p:nvPr/>
        </p:nvSpPr>
        <p:spPr>
          <a:xfrm>
            <a:off x="1814053" y="0"/>
            <a:ext cx="5361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dirty="0">
                <a:solidFill>
                  <a:srgbClr val="DE6600"/>
                </a:solidFill>
                <a:latin typeface="Forte" panose="03060902040502070203" pitchFamily="66" charset="0"/>
              </a:rPr>
              <a:t>Kúpele Bojnice</a:t>
            </a:r>
          </a:p>
          <a:p>
            <a:endParaRPr lang="sk-SK" sz="6000" dirty="0">
              <a:solidFill>
                <a:srgbClr val="DE6600"/>
              </a:solidFill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94D131C8-68A5-40F0-A546-6D99F572B310}"/>
              </a:ext>
            </a:extLst>
          </p:cNvPr>
          <p:cNvSpPr txBox="1"/>
          <p:nvPr/>
        </p:nvSpPr>
        <p:spPr>
          <a:xfrm>
            <a:off x="0" y="1248947"/>
            <a:ext cx="6614652" cy="362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E6600"/>
              </a:buClr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DE6600"/>
                </a:solidFill>
                <a:latin typeface="Forte" panose="03060902040502070203" pitchFamily="66" charset="0"/>
              </a:rPr>
              <a:t>9 prameňov (28-52ºC) v hĺbke 1200-1500 m</a:t>
            </a:r>
          </a:p>
          <a:p>
            <a:pPr marL="285750" indent="-285750">
              <a:lnSpc>
                <a:spcPct val="150000"/>
              </a:lnSpc>
              <a:buClr>
                <a:srgbClr val="DE6600"/>
              </a:buClr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DE6600"/>
                </a:solidFill>
                <a:latin typeface="Forte" panose="03060902040502070203" pitchFamily="66" charset="0"/>
              </a:rPr>
              <a:t>857 lôžok</a:t>
            </a:r>
          </a:p>
          <a:p>
            <a:pPr marL="285750" indent="-285750">
              <a:lnSpc>
                <a:spcPct val="150000"/>
              </a:lnSpc>
              <a:buClr>
                <a:srgbClr val="DE6600"/>
              </a:buClr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DE6600"/>
                </a:solidFill>
                <a:latin typeface="Forte" panose="03060902040502070203" pitchFamily="66" charset="0"/>
              </a:rPr>
              <a:t>Choroby pohybového ústrojenstva</a:t>
            </a:r>
          </a:p>
          <a:p>
            <a:pPr marL="285750" indent="-285750">
              <a:lnSpc>
                <a:spcPct val="150000"/>
              </a:lnSpc>
              <a:buClr>
                <a:srgbClr val="DE6600"/>
              </a:buClr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DE6600"/>
                </a:solidFill>
                <a:latin typeface="Forte" panose="03060902040502070203" pitchFamily="66" charset="0"/>
              </a:rPr>
              <a:t>Nervové choroby</a:t>
            </a:r>
          </a:p>
          <a:p>
            <a:pPr marL="285750" indent="-285750">
              <a:lnSpc>
                <a:spcPct val="150000"/>
              </a:lnSpc>
              <a:buClr>
                <a:srgbClr val="DE6600"/>
              </a:buClr>
              <a:buFont typeface="Arial" panose="020B0604020202020204" pitchFamily="34" charset="0"/>
              <a:buChar char="•"/>
            </a:pPr>
            <a:r>
              <a:rPr lang="pl-PL" sz="2600" dirty="0">
                <a:solidFill>
                  <a:srgbClr val="DE6600"/>
                </a:solidFill>
                <a:latin typeface="Forte" panose="03060902040502070203" pitchFamily="66" charset="0"/>
              </a:rPr>
              <a:t>Choroby obličiek a močových ciest</a:t>
            </a:r>
          </a:p>
          <a:p>
            <a:pPr marL="285750" indent="-285750">
              <a:lnSpc>
                <a:spcPct val="150000"/>
              </a:lnSpc>
              <a:buClr>
                <a:srgbClr val="DE6600"/>
              </a:buClr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DE6600"/>
                </a:solidFill>
                <a:latin typeface="Forte" panose="03060902040502070203" pitchFamily="66" charset="0"/>
              </a:rPr>
              <a:t>Ženské choroby</a:t>
            </a:r>
          </a:p>
        </p:txBody>
      </p:sp>
    </p:spTree>
    <p:extLst>
      <p:ext uri="{BB962C8B-B14F-4D97-AF65-F5344CB8AC3E}">
        <p14:creationId xmlns:p14="http://schemas.microsoft.com/office/powerpoint/2010/main" val="289598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>
            <a:extLst>
              <a:ext uri="{FF2B5EF4-FFF2-40B4-BE49-F238E27FC236}">
                <a16:creationId xmlns:a16="http://schemas.microsoft.com/office/drawing/2014/main" id="{AB244B35-E63E-43F9-973F-9231AE93838E}"/>
              </a:ext>
            </a:extLst>
          </p:cNvPr>
          <p:cNvSpPr/>
          <p:nvPr/>
        </p:nvSpPr>
        <p:spPr>
          <a:xfrm>
            <a:off x="1544893" y="0"/>
            <a:ext cx="60542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6000" dirty="0">
                <a:solidFill>
                  <a:srgbClr val="DE6600"/>
                </a:solidFill>
                <a:latin typeface="Forte" panose="03060902040502070203" pitchFamily="66" charset="0"/>
              </a:rPr>
              <a:t>Kúpele Bojnice</a:t>
            </a:r>
          </a:p>
          <a:p>
            <a:endParaRPr lang="sk-SK" sz="6000" dirty="0">
              <a:solidFill>
                <a:srgbClr val="DE6600"/>
              </a:solidFill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13CF0E98-5592-413A-939E-08B2C9FAB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91" y="968080"/>
            <a:ext cx="5235677" cy="3926757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325658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18B0272E-EC8B-4583-9D5D-62DA7E18BBA1}"/>
              </a:ext>
            </a:extLst>
          </p:cNvPr>
          <p:cNvSpPr txBox="1"/>
          <p:nvPr/>
        </p:nvSpPr>
        <p:spPr>
          <a:xfrm>
            <a:off x="737681" y="217591"/>
            <a:ext cx="7742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>
                <a:solidFill>
                  <a:srgbClr val="016BE0"/>
                </a:solidFill>
                <a:latin typeface="Forte" panose="03060902040502070203" pitchFamily="66" charset="0"/>
              </a:rPr>
              <a:t>Národná ZOO Bojnice</a:t>
            </a:r>
          </a:p>
          <a:p>
            <a:endParaRPr lang="sk-SK" sz="4800" dirty="0">
              <a:solidFill>
                <a:srgbClr val="016BE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4EA6DA8-659F-429F-BA97-89D41C8F741E}"/>
              </a:ext>
            </a:extLst>
          </p:cNvPr>
          <p:cNvSpPr txBox="1"/>
          <p:nvPr/>
        </p:nvSpPr>
        <p:spPr>
          <a:xfrm>
            <a:off x="-58993" y="1468881"/>
            <a:ext cx="6563032" cy="279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16BE0"/>
              </a:buClr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16BE0"/>
                </a:solidFill>
                <a:latin typeface="Forte" panose="03060902040502070203" pitchFamily="66" charset="0"/>
              </a:rPr>
              <a:t>Najstaršia a najnavštevovanejšia ZOO na SR</a:t>
            </a:r>
          </a:p>
          <a:p>
            <a:pPr marL="285750" indent="-285750">
              <a:lnSpc>
                <a:spcPct val="150000"/>
              </a:lnSpc>
              <a:buClr>
                <a:srgbClr val="016BE0"/>
              </a:buClr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16BE0"/>
                </a:solidFill>
                <a:latin typeface="Forte" panose="03060902040502070203" pitchFamily="66" charset="0"/>
              </a:rPr>
              <a:t>viac ako 430 druhov</a:t>
            </a:r>
          </a:p>
          <a:p>
            <a:pPr marL="285750" indent="-285750">
              <a:lnSpc>
                <a:spcPct val="150000"/>
              </a:lnSpc>
              <a:buClr>
                <a:srgbClr val="016BE0"/>
              </a:buClr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16BE0"/>
                </a:solidFill>
                <a:latin typeface="Forte" panose="03060902040502070203" pitchFamily="66" charset="0"/>
              </a:rPr>
              <a:t>viac ako 3500 exemplárov</a:t>
            </a:r>
          </a:p>
          <a:p>
            <a:pPr marL="285750" indent="-285750">
              <a:lnSpc>
                <a:spcPct val="150000"/>
              </a:lnSpc>
              <a:buClr>
                <a:srgbClr val="016BE0"/>
              </a:buClr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16BE0"/>
                </a:solidFill>
                <a:latin typeface="Forte" panose="03060902040502070203" pitchFamily="66" charset="0"/>
              </a:rPr>
              <a:t>najväčšia kolekcia zo všetkých slovenských zoo</a:t>
            </a:r>
          </a:p>
        </p:txBody>
      </p:sp>
    </p:spTree>
    <p:extLst>
      <p:ext uri="{BB962C8B-B14F-4D97-AF65-F5344CB8AC3E}">
        <p14:creationId xmlns:p14="http://schemas.microsoft.com/office/powerpoint/2010/main" val="74337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ok 16">
            <a:extLst>
              <a:ext uri="{FF2B5EF4-FFF2-40B4-BE49-F238E27FC236}">
                <a16:creationId xmlns:a16="http://schemas.microsoft.com/office/drawing/2014/main" id="{1CEB43D1-630E-461E-A2DD-6ECCE1FE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81" y="1081016"/>
            <a:ext cx="3504688" cy="2341533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18B0272E-EC8B-4583-9D5D-62DA7E18BBA1}"/>
              </a:ext>
            </a:extLst>
          </p:cNvPr>
          <p:cNvSpPr txBox="1"/>
          <p:nvPr/>
        </p:nvSpPr>
        <p:spPr>
          <a:xfrm>
            <a:off x="737681" y="217591"/>
            <a:ext cx="7742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>
                <a:solidFill>
                  <a:srgbClr val="016BE0"/>
                </a:solidFill>
                <a:latin typeface="Forte" panose="03060902040502070203" pitchFamily="66" charset="0"/>
              </a:rPr>
              <a:t>Národná ZOO Bojnice</a:t>
            </a:r>
          </a:p>
          <a:p>
            <a:endParaRPr lang="sk-SK" sz="4800" dirty="0">
              <a:solidFill>
                <a:srgbClr val="016BE0"/>
              </a:solidFill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42BFDCC-93AC-4962-BE7C-12F734E80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431" y="2938411"/>
            <a:ext cx="3504688" cy="2330245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B024E9F6-0148-4FB8-9136-5F68FD9E4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966" y="682123"/>
            <a:ext cx="4436314" cy="2949677"/>
          </a:xfrm>
          <a:prstGeom prst="rect">
            <a:avLst/>
          </a:prstGeom>
          <a:effectLst>
            <a:softEdge rad="393700"/>
          </a:effectLst>
        </p:spPr>
      </p:pic>
    </p:spTree>
    <p:extLst>
      <p:ext uri="{BB962C8B-B14F-4D97-AF65-F5344CB8AC3E}">
        <p14:creationId xmlns:p14="http://schemas.microsoft.com/office/powerpoint/2010/main" val="307296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186A233F-8CCB-4516-A98D-877A1E7ED070}"/>
              </a:ext>
            </a:extLst>
          </p:cNvPr>
          <p:cNvSpPr/>
          <p:nvPr/>
        </p:nvSpPr>
        <p:spPr>
          <a:xfrm>
            <a:off x="1419532" y="-169607"/>
            <a:ext cx="6304936" cy="1189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5400" dirty="0">
                <a:solidFill>
                  <a:srgbClr val="00898F"/>
                </a:solidFill>
                <a:latin typeface="Forte" panose="03060902040502070203" pitchFamily="66" charset="0"/>
              </a:rPr>
              <a:t>Bojnický zámok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275FA41-0420-4F77-AFA5-77E701BC90E9}"/>
              </a:ext>
            </a:extLst>
          </p:cNvPr>
          <p:cNvSpPr txBox="1"/>
          <p:nvPr/>
        </p:nvSpPr>
        <p:spPr>
          <a:xfrm>
            <a:off x="0" y="1174775"/>
            <a:ext cx="6939116" cy="389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898F"/>
              </a:buClr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00898F"/>
                </a:solidFill>
                <a:latin typeface="Forte" panose="03060902040502070203" pitchFamily="66" charset="0"/>
              </a:rPr>
              <a:t>Podľa viacerých rebríčkov jeden z najkrajších na svete (National </a:t>
            </a:r>
            <a:r>
              <a:rPr lang="sk-SK" sz="2800" dirty="0" err="1">
                <a:solidFill>
                  <a:srgbClr val="00898F"/>
                </a:solidFill>
                <a:latin typeface="Forte" panose="03060902040502070203" pitchFamily="66" charset="0"/>
              </a:rPr>
              <a:t>Geographic</a:t>
            </a:r>
            <a:r>
              <a:rPr lang="sk-SK" sz="2800" dirty="0">
                <a:solidFill>
                  <a:srgbClr val="00898F"/>
                </a:solidFill>
                <a:latin typeface="Forte" panose="03060902040502070203" pitchFamily="66" charset="0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rgbClr val="00898F"/>
              </a:buClr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00898F"/>
                </a:solidFill>
                <a:latin typeface="Forte" panose="03060902040502070203" pitchFamily="66" charset="0"/>
              </a:rPr>
              <a:t>Najnavštevovanejší na SR</a:t>
            </a:r>
          </a:p>
          <a:p>
            <a:pPr marL="285750" indent="-285750">
              <a:lnSpc>
                <a:spcPct val="150000"/>
              </a:lnSpc>
              <a:buClr>
                <a:srgbClr val="00898F"/>
              </a:buClr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00898F"/>
                </a:solidFill>
                <a:latin typeface="Forte" panose="03060902040502070203" pitchFamily="66" charset="0"/>
              </a:rPr>
              <a:t>Travertínová jaskyňa pod zámkom</a:t>
            </a:r>
          </a:p>
          <a:p>
            <a:pPr marL="285750" indent="-285750">
              <a:lnSpc>
                <a:spcPct val="150000"/>
              </a:lnSpc>
              <a:buClr>
                <a:srgbClr val="00898F"/>
              </a:buClr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00898F"/>
                </a:solidFill>
                <a:latin typeface="Forte" panose="03060902040502070203" pitchFamily="66" charset="0"/>
              </a:rPr>
              <a:t>700 ročná Lipa kráľa Mateja</a:t>
            </a:r>
          </a:p>
        </p:txBody>
      </p:sp>
    </p:spTree>
    <p:extLst>
      <p:ext uri="{BB962C8B-B14F-4D97-AF65-F5344CB8AC3E}">
        <p14:creationId xmlns:p14="http://schemas.microsoft.com/office/powerpoint/2010/main" val="161301686"/>
      </p:ext>
    </p:extLst>
  </p:cSld>
  <p:clrMapOvr>
    <a:masterClrMapping/>
  </p:clrMapOvr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129</Words>
  <Application>Microsoft Office PowerPoint</Application>
  <PresentationFormat>Prezentácia na obrazovke (16:9)</PresentationFormat>
  <Paragraphs>36</Paragraphs>
  <Slides>13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8" baseType="lpstr">
      <vt:lpstr>Arial</vt:lpstr>
      <vt:lpstr>Forte</vt:lpstr>
      <vt:lpstr>Lato Hairline</vt:lpstr>
      <vt:lpstr>Lato Light</vt:lpstr>
      <vt:lpstr>Eglamour template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cp:lastModifiedBy>Daniel Palacka</cp:lastModifiedBy>
  <cp:revision>51</cp:revision>
  <dcterms:modified xsi:type="dcterms:W3CDTF">2018-09-12T21:44:40Z</dcterms:modified>
</cp:coreProperties>
</file>